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63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008080"/>
    <a:srgbClr val="00FF00"/>
    <a:srgbClr val="CC3300"/>
    <a:srgbClr val="0000FF"/>
    <a:srgbClr val="99CCFF"/>
    <a:srgbClr val="FF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9" autoAdjust="0"/>
    <p:restoredTop sz="94250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8272980501392758"/>
          <c:y val="0.31894484412470026"/>
          <c:w val="0.43732590529247911"/>
          <c:h val="0.366906474820143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25175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25175">
                <a:noFill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25175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25175">
                <a:noFill/>
              </a:ln>
            </c:spPr>
          </c:dPt>
          <c:dLbls>
            <c:spPr>
              <a:noFill/>
              <a:ln w="25175">
                <a:noFill/>
              </a:ln>
            </c:spPr>
            <c:txPr>
              <a:bodyPr/>
              <a:lstStyle/>
              <a:p>
                <a:pPr>
                  <a:defRPr sz="993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3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Налог на землю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1931</c:v>
                </c:pt>
                <c:pt idx="1">
                  <c:v>208</c:v>
                </c:pt>
                <c:pt idx="2">
                  <c:v>4751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58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chemeClr val="hlink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17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3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Налог на землю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588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chemeClr val="accent2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chemeClr val="folHlink"/>
              </a:solidFill>
              <a:ln w="12588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17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1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Sheet1!$B$1:$E$1</c:f>
              <c:strCache>
                <c:ptCount val="3"/>
                <c:pt idx="0">
                  <c:v>Налог на доходы физических лиц</c:v>
                </c:pt>
                <c:pt idx="1">
                  <c:v>Налог на имущество</c:v>
                </c:pt>
                <c:pt idx="2">
                  <c:v>Налог на землю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52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0000" mc:Ignorable="a14" a14:legacySpreadsheetColorIndex="32"/>
        </a:gs>
        <a:gs pos="100000">
          <a:srgbClr xmlns:mc="http://schemas.openxmlformats.org/markup-compatibility/2006" xmlns:a14="http://schemas.microsoft.com/office/drawing/2010/main" val="19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991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66"/>
      <c:rotY val="20"/>
      <c:depthPercent val="5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CC00"/>
            </a:solidFill>
            <a:ln w="122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9587054953935042E-2"/>
                  <c:y val="8.1275244447596651E-2"/>
                </c:manualLayout>
              </c:layout>
              <c:spPr>
                <a:noFill/>
                <a:ln w="24586">
                  <a:noFill/>
                </a:ln>
              </c:spPr>
              <c:txPr>
                <a:bodyPr/>
                <a:lstStyle/>
                <a:p>
                  <a:pPr>
                    <a:defRPr sz="208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1116655451426583E-2"/>
                  <c:y val="0.17282024750545522"/>
                </c:manualLayout>
              </c:layout>
              <c:spPr>
                <a:noFill/>
                <a:ln w="24586">
                  <a:noFill/>
                </a:ln>
              </c:spPr>
              <c:txPr>
                <a:bodyPr/>
                <a:lstStyle/>
                <a:p>
                  <a:pPr>
                    <a:defRPr sz="208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494335910012749E-2"/>
                  <c:y val="0.32610919631770618"/>
                </c:manualLayout>
              </c:layout>
              <c:spPr>
                <a:noFill/>
                <a:ln w="24586">
                  <a:noFill/>
                </a:ln>
              </c:spPr>
              <c:txPr>
                <a:bodyPr/>
                <a:lstStyle/>
                <a:p>
                  <a:pPr>
                    <a:defRPr sz="208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398205413352303E-2"/>
                  <c:y val="0.40082183999586718"/>
                </c:manualLayout>
              </c:layout>
              <c:spPr>
                <a:noFill/>
                <a:ln w="24586">
                  <a:noFill/>
                </a:ln>
              </c:spPr>
              <c:txPr>
                <a:bodyPr/>
                <a:lstStyle/>
                <a:p>
                  <a:pPr>
                    <a:defRPr sz="2081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5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8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 formatCode="0.0">
                  <c:v>8.6999999999999993</c:v>
                </c:pt>
                <c:pt idx="1">
                  <c:v>7.1</c:v>
                </c:pt>
                <c:pt idx="2">
                  <c:v>7.3</c:v>
                </c:pt>
                <c:pt idx="3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14103808"/>
        <c:axId val="114155520"/>
        <c:axId val="0"/>
      </c:bar3DChart>
      <c:catAx>
        <c:axId val="11410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147">
            <a:noFill/>
          </a:ln>
        </c:spPr>
        <c:txPr>
          <a:bodyPr rot="0" vert="horz"/>
          <a:lstStyle/>
          <a:p>
            <a:pPr>
              <a:defRPr sz="208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1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55520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ln w="30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410380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92046781848288262"/>
          <c:y val="0.47892710051559756"/>
          <c:w val="2.3391810643693667E-2"/>
          <c:h val="4.0229892212090113E-2"/>
        </c:manualLayout>
      </c:layout>
      <c:overlay val="0"/>
      <c:spPr>
        <a:solidFill>
          <a:schemeClr val="bg1"/>
        </a:solidFill>
        <a:ln w="3073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9900"/>
    </a:solidFill>
    <a:ln>
      <a:noFill/>
    </a:ln>
  </c:spPr>
  <c:txPr>
    <a:bodyPr/>
    <a:lstStyle/>
    <a:p>
      <a:pPr>
        <a:defRPr sz="94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8"/>
      <c:hPercent val="65"/>
      <c:rotY val="44"/>
      <c:depthPercent val="9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ненаологовые доходы</c:v>
                </c:pt>
              </c:strCache>
            </c:strRef>
          </c:tx>
          <c:spPr>
            <a:solidFill>
              <a:srgbClr val="FF6600"/>
            </a:solidFill>
            <a:ln w="158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8183960060220422E-3"/>
                  <c:y val="0.12188464246177037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014006060883237E-2"/>
                  <c:y val="0.11275068261608409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42190866967441E-2"/>
                  <c:y val="0.13173146629135785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757421882136872E-2"/>
                  <c:y val="0.13357150492814288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684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8686.7000000000007</c:v>
                </c:pt>
                <c:pt idx="1">
                  <c:v>7098</c:v>
                </c:pt>
                <c:pt idx="2">
                  <c:v>7259</c:v>
                </c:pt>
                <c:pt idx="3">
                  <c:v>7429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folHlink"/>
            </a:solidFill>
            <a:ln w="1584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045294169056074E-2"/>
                  <c:y val="0.34755571804085411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8157494754244E-2"/>
                  <c:y val="0.15585107121855452"/>
                </c:manualLayout>
              </c:layout>
              <c:spPr>
                <a:noFill/>
                <a:ln w="31684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97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896180172619147E-3"/>
                  <c:y val="9.971237820564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116944138094237E-3"/>
                  <c:y val="8.1815284681557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684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9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29783.200000000001</c:v>
                </c:pt>
                <c:pt idx="1">
                  <c:v>10051.1</c:v>
                </c:pt>
                <c:pt idx="2">
                  <c:v>5097.2</c:v>
                </c:pt>
                <c:pt idx="3">
                  <c:v>5392.1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500"/>
        <c:shape val="cylinder"/>
        <c:axId val="66764160"/>
        <c:axId val="94094464"/>
        <c:axId val="0"/>
      </c:bar3DChart>
      <c:catAx>
        <c:axId val="6676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9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09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94464"/>
        <c:scaling>
          <c:orientation val="minMax"/>
        </c:scaling>
        <c:delete val="0"/>
        <c:axPos val="l"/>
        <c:majorGridlines>
          <c:spPr>
            <a:ln w="396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9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4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6764160"/>
        <c:crosses val="autoZero"/>
        <c:crossBetween val="between"/>
        <c:majorUnit val="10000"/>
      </c:valAx>
      <c:spPr>
        <a:noFill/>
        <a:ln w="25352">
          <a:noFill/>
        </a:ln>
      </c:spPr>
    </c:plotArea>
    <c:legend>
      <c:legendPos val="r"/>
      <c:layout>
        <c:manualLayout>
          <c:xMode val="edge"/>
          <c:yMode val="edge"/>
          <c:x val="0.68289289420217825"/>
          <c:y val="4.819340111221729E-3"/>
          <c:w val="0.31571623314527542"/>
          <c:h val="0.42409629830753914"/>
        </c:manualLayout>
      </c:layout>
      <c:overlay val="0"/>
      <c:spPr>
        <a:noFill/>
        <a:ln w="3961">
          <a:solidFill>
            <a:schemeClr val="tx1"/>
          </a:solidFill>
          <a:prstDash val="solid"/>
        </a:ln>
      </c:spPr>
      <c:txPr>
        <a:bodyPr/>
        <a:lstStyle/>
        <a:p>
          <a:pPr>
            <a:defRPr sz="206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hPercent val="67"/>
      <c:rotY val="20"/>
      <c:depthPercent val="5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3175">
          <a:solidFill>
            <a:schemeClr val="tx1"/>
          </a:solidFill>
          <a:prstDash val="solid"/>
        </a:ln>
      </c:spPr>
    </c:sideWall>
    <c:backWall>
      <c:thickness val="0"/>
      <c:spPr>
        <a:noFill/>
        <a:ln w="3175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183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9050987751685075E-2"/>
                  <c:y val="0.42767595772363709"/>
                </c:manualLayout>
              </c:layout>
              <c:spPr>
                <a:noFill/>
                <a:ln w="23668">
                  <a:noFill/>
                </a:ln>
              </c:spPr>
              <c:txPr>
                <a:bodyPr/>
                <a:lstStyle/>
                <a:p>
                  <a:pPr>
                    <a:defRPr sz="200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03047625559774E-2"/>
                  <c:y val="2.9619766761171507E-2"/>
                </c:manualLayout>
              </c:layout>
              <c:spPr>
                <a:noFill/>
                <a:ln w="23668">
                  <a:noFill/>
                </a:ln>
              </c:spPr>
              <c:txPr>
                <a:bodyPr/>
                <a:lstStyle/>
                <a:p>
                  <a:pPr>
                    <a:defRPr sz="200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390544651378171E-2"/>
                  <c:y val="-1.6006165208533485E-2"/>
                </c:manualLayout>
              </c:layout>
              <c:spPr>
                <a:noFill/>
                <a:ln w="23668">
                  <a:noFill/>
                </a:ln>
              </c:spPr>
              <c:txPr>
                <a:bodyPr/>
                <a:lstStyle/>
                <a:p>
                  <a:pPr>
                    <a:defRPr sz="200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542822285394212E-2"/>
                  <c:y val="-3.2545666348208657E-2"/>
                </c:manualLayout>
              </c:layout>
              <c:spPr>
                <a:noFill/>
                <a:ln w="23668">
                  <a:noFill/>
                </a:ln>
              </c:spPr>
              <c:txPr>
                <a:bodyPr/>
                <a:lstStyle/>
                <a:p>
                  <a:pPr>
                    <a:defRPr sz="200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6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 formatCode="0.0">
                  <c:v>29.8</c:v>
                </c:pt>
                <c:pt idx="1">
                  <c:v>10.1</c:v>
                </c:pt>
                <c:pt idx="2">
                  <c:v>5.0999999999999996</c:v>
                </c:pt>
                <c:pt idx="3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pyramid"/>
        <c:axId val="83062144"/>
        <c:axId val="83152256"/>
        <c:axId val="0"/>
      </c:bar3DChart>
      <c:catAx>
        <c:axId val="8306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918">
            <a:noFill/>
          </a:ln>
        </c:spPr>
        <c:txPr>
          <a:bodyPr rot="0" vert="horz"/>
          <a:lstStyle/>
          <a:p>
            <a:pPr>
              <a:defRPr sz="20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15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15225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spPr>
          <a:ln w="295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062144"/>
        <c:crosses val="autoZero"/>
        <c:crossBetween val="between"/>
      </c:valAx>
      <c:spPr>
        <a:solidFill>
          <a:srgbClr val="993300"/>
        </a:solidFill>
        <a:ln w="11835">
          <a:solidFill>
            <a:srgbClr val="9933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695906432748531"/>
          <c:y val="0.47992341121294269"/>
          <c:w val="2.3391812865497075E-2"/>
          <c:h val="4.0152962437072448E-2"/>
        </c:manualLayout>
      </c:layout>
      <c:overlay val="0"/>
      <c:spPr>
        <a:solidFill>
          <a:schemeClr val="bg1"/>
        </a:solidFill>
        <a:ln w="2958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34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00CC66"/>
    </a:solidFill>
    <a:ln>
      <a:noFill/>
    </a:ln>
  </c:spPr>
  <c:txPr>
    <a:bodyPr/>
    <a:lstStyle/>
    <a:p>
      <a:pPr>
        <a:defRPr sz="90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157894736842105E-2"/>
          <c:y val="2.4336283185840708E-2"/>
          <c:w val="0.97607655502392343"/>
          <c:h val="0.95575221238938057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11404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44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1707317073170732"/>
          <c:y val="0.36211031175059955"/>
          <c:w val="0.3673780487804878"/>
          <c:h val="0.2805755395683453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33314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33314">
                <a:noFill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33314">
                <a:noFill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33314">
                <a:noFill/>
              </a:ln>
            </c:spPr>
          </c:dPt>
          <c:dPt>
            <c:idx val="4"/>
            <c:bubble3D val="0"/>
            <c:spPr>
              <a:solidFill>
                <a:schemeClr val="bg2"/>
              </a:solidFill>
              <a:ln w="33314">
                <a:noFill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33314">
                <a:noFill/>
              </a:ln>
            </c:spPr>
          </c:dPt>
          <c:dPt>
            <c:idx val="6"/>
            <c:bubble3D val="0"/>
            <c:spPr>
              <a:solidFill>
                <a:srgbClr val="0066CC"/>
              </a:solidFill>
              <a:ln w="33314">
                <a:noFill/>
              </a:ln>
            </c:spPr>
          </c:dPt>
          <c:dPt>
            <c:idx val="7"/>
            <c:bubble3D val="0"/>
            <c:spPr>
              <a:solidFill>
                <a:srgbClr val="CCCCFF"/>
              </a:solidFill>
              <a:ln w="33314">
                <a:noFill/>
              </a:ln>
            </c:spPr>
          </c:dPt>
          <c:dPt>
            <c:idx val="8"/>
            <c:bubble3D val="0"/>
            <c:spPr>
              <a:solidFill>
                <a:srgbClr val="FF0000"/>
              </a:solidFill>
              <a:ln w="33314">
                <a:noFill/>
              </a:ln>
            </c:spPr>
          </c:dPt>
          <c:dLbls>
            <c:dLbl>
              <c:idx val="0"/>
              <c:layout>
                <c:manualLayout>
                  <c:x val="0.10370216790795006"/>
                  <c:y val="-0.26835516826096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189480467991129E-2"/>
                  <c:y val="-0.177405313361558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828096031025044E-2"/>
                  <c:y val="1.38875434132493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102553465861476"/>
                  <c:y val="0.18641980659623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192216401518143E-2"/>
                  <c:y val="0.136676891580480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8327450178786988E-2"/>
                  <c:y val="0.1442892745345010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1102548136302531"/>
                  <c:y val="-0.147076927388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 w="33314">
                <a:noFill/>
              </a:ln>
            </c:spPr>
            <c:txPr>
              <a:bodyPr/>
              <a:lstStyle/>
              <a:p>
                <a:pPr>
                  <a:defRPr sz="1314" b="1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Sheet1!$B$1:$J$1</c:f>
              <c:strCache>
                <c:ptCount val="9"/>
                <c:pt idx="0">
                  <c:v>ОБЩЕГОСУДАРСТВЕННЫЕ ВОПРОСЫ-3732,6</c:v>
                </c:pt>
                <c:pt idx="1">
                  <c:v>НАЦИОНАЛЬНАЯ ОБОРОНА-199,1</c:v>
                </c:pt>
                <c:pt idx="2">
                  <c:v>НАЦИОНАЛЬНАЯ БЕЗОПАСНОСТЬ И ПРАВООХРАНИТЕЛЬНАЯ ДЕЯТЕЛЬНОСТЬ-200,0</c:v>
                </c:pt>
                <c:pt idx="3">
                  <c:v>НАЦИОНАЛЬНАЯ ЭКОНОМИКА-2652,4</c:v>
                </c:pt>
                <c:pt idx="4">
                  <c:v>ЖИЛИЩНО-КОММУНАЛЬНОЕ ХОЗЯЙСТВО-4000,0</c:v>
                </c:pt>
                <c:pt idx="5">
                  <c:v>ОХРАНА ОКРУЖАЮЩЕЙ СРЕДЫ-375,0</c:v>
                </c:pt>
                <c:pt idx="6">
                  <c:v>КУЛЬТУРА, КИНЕМАТОГРАФИЯ-5790,0</c:v>
                </c:pt>
                <c:pt idx="7">
                  <c:v>СОЦИАЛЬНАЯ ПОЛИТИКА-100,0</c:v>
                </c:pt>
                <c:pt idx="8">
                  <c:v>Физическая культура и спорт-100,0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21.8</c:v>
                </c:pt>
                <c:pt idx="1">
                  <c:v>1.2</c:v>
                </c:pt>
                <c:pt idx="2">
                  <c:v>1.2</c:v>
                </c:pt>
                <c:pt idx="3">
                  <c:v>15.5</c:v>
                </c:pt>
                <c:pt idx="4">
                  <c:v>23.3</c:v>
                </c:pt>
                <c:pt idx="5">
                  <c:v>2.2000000000000002</c:v>
                </c:pt>
                <c:pt idx="6">
                  <c:v>34.799999999999997</c:v>
                </c:pt>
                <c:pt idx="7">
                  <c:v>0.6</c:v>
                </c:pt>
                <c:pt idx="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1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0000" mc:Ignorable="a14" a14:legacySpreadsheetColorIndex="32"/>
        </a:gs>
        <a:gs pos="100000">
          <a:srgbClr xmlns:mc="http://schemas.openxmlformats.org/markup-compatibility/2006" xmlns:a14="http://schemas.microsoft.com/office/drawing/2010/main" val="060000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1313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304449648711944"/>
          <c:y val="3.6480686695278972E-2"/>
          <c:w val="0.60187353629976581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137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5629396047320563E-3"/>
                  <c:y val="0.16153878354479856"/>
                </c:manualLayout>
              </c:layout>
              <c:spPr>
                <a:noFill/>
                <a:ln w="22753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5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394305448139135E-3"/>
                  <c:y val="0.37481322985426541"/>
                </c:manualLayout>
              </c:layout>
              <c:spPr>
                <a:noFill/>
                <a:ln w="22753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254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8887557402495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753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25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2018 (факт)</c:v>
                </c:pt>
                <c:pt idx="1">
                  <c:v>2019 (факт)</c:v>
                </c:pt>
                <c:pt idx="2">
                  <c:v>2020 (план)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33658.300000000003</c:v>
                </c:pt>
                <c:pt idx="1">
                  <c:v>21750.6</c:v>
                </c:pt>
                <c:pt idx="2">
                  <c:v>10261.5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1438208"/>
        <c:axId val="61452288"/>
        <c:axId val="0"/>
      </c:bar3DChart>
      <c:catAx>
        <c:axId val="6143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1452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452288"/>
        <c:scaling>
          <c:orientation val="minMax"/>
        </c:scaling>
        <c:delete val="0"/>
        <c:axPos val="l"/>
        <c:majorGridlines>
          <c:spPr>
            <a:ln w="284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1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1438208"/>
        <c:crosses val="autoZero"/>
        <c:crossBetween val="between"/>
      </c:valAx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71779856499660777"/>
          <c:y val="0.4313304002467318"/>
          <c:w val="0.2775175948959383"/>
          <c:h val="0.13733894773944616"/>
        </c:manualLayout>
      </c:layout>
      <c:overlay val="0"/>
      <c:spPr>
        <a:noFill/>
        <a:ln w="2843">
          <a:solidFill>
            <a:schemeClr val="tx1"/>
          </a:solidFill>
          <a:prstDash val="solid"/>
        </a:ln>
      </c:spPr>
      <c:txPr>
        <a:bodyPr/>
        <a:lstStyle/>
        <a:p>
          <a:pPr>
            <a:defRPr sz="148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99FF"/>
    </a:solidFill>
    <a:ln>
      <a:noFill/>
    </a:ln>
  </c:spPr>
  <c:txPr>
    <a:bodyPr/>
    <a:lstStyle/>
    <a:p>
      <a:pPr>
        <a:defRPr sz="161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76"/>
      <c:rotY val="20"/>
      <c:depthPercent val="25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CFFCC"/>
        </a:solidFill>
        <a:ln w="12700">
          <a:solidFill>
            <a:schemeClr val="tx1"/>
          </a:solidFill>
          <a:prstDash val="solid"/>
        </a:ln>
      </c:spPr>
    </c:sideWall>
    <c:backWall>
      <c:thickness val="0"/>
      <c:spPr>
        <a:solidFill>
          <a:srgbClr val="CCFFCC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37704918032787E-2"/>
          <c:y val="1.9313304721030045E-2"/>
          <c:w val="0.63817330210772838"/>
          <c:h val="0.914163090128755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Культура и кинематография-34,8%</c:v>
                </c:pt>
              </c:strCache>
            </c:strRef>
          </c:tx>
          <c:spPr>
            <a:solidFill>
              <a:srgbClr val="FFCC00"/>
            </a:solidFill>
            <a:ln w="1245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113793395607134E-4"/>
                  <c:y val="0.34165224753049139"/>
                </c:manualLayout>
              </c:layout>
              <c:spPr>
                <a:noFill/>
                <a:ln w="2491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7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15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17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5790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Социальная политика-0,6%</c:v>
                </c:pt>
              </c:strCache>
            </c:strRef>
          </c:tx>
          <c:spPr>
            <a:solidFill>
              <a:schemeClr val="accent1"/>
            </a:solidFill>
            <a:ln w="1245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118208616340805E-2"/>
                  <c:y val="-1.2104043472186743E-2"/>
                </c:manualLayout>
              </c:layout>
              <c:spPr>
                <a:noFill/>
                <a:ln w="24915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17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15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17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4389888"/>
        <c:axId val="64391808"/>
        <c:axId val="0"/>
      </c:bar3DChart>
      <c:catAx>
        <c:axId val="6438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43918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391808"/>
        <c:scaling>
          <c:orientation val="minMax"/>
        </c:scaling>
        <c:delete val="0"/>
        <c:axPos val="l"/>
        <c:majorGridlines>
          <c:spPr>
            <a:ln w="311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4389888"/>
        <c:crosses val="autoZero"/>
        <c:crossBetween val="between"/>
      </c:valAx>
      <c:spPr>
        <a:noFill/>
        <a:ln w="25348">
          <a:noFill/>
        </a:ln>
      </c:spPr>
    </c:plotArea>
    <c:legend>
      <c:legendPos val="r"/>
      <c:layout>
        <c:manualLayout>
          <c:xMode val="edge"/>
          <c:yMode val="edge"/>
          <c:x val="0.7084308892806922"/>
          <c:y val="0.30472109286992721"/>
          <c:w val="0.286885194450342"/>
          <c:h val="0.39270375516785883"/>
        </c:manualLayout>
      </c:layout>
      <c:overlay val="0"/>
      <c:spPr>
        <a:noFill/>
        <a:ln w="3115">
          <a:solidFill>
            <a:schemeClr val="tx1"/>
          </a:solidFill>
          <a:prstDash val="solid"/>
        </a:ln>
      </c:spPr>
      <c:txPr>
        <a:bodyPr/>
        <a:lstStyle/>
        <a:p>
          <a:pPr>
            <a:defRPr sz="162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822014051522249E-2"/>
          <c:y val="3.6480686695278972E-2"/>
          <c:w val="0.61709601873536302"/>
          <c:h val="0.770386266094420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spPr>
            <a:solidFill>
              <a:srgbClr val="00FF00"/>
            </a:solidFill>
            <a:ln w="134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3393188038080279E-3"/>
                  <c:y val="9.0128755364806884E-2"/>
                </c:manualLayout>
              </c:layout>
              <c:spPr>
                <a:noFill/>
                <a:ln w="269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8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631565614532942E-3"/>
                  <c:y val="0.15084880736789996"/>
                </c:manualLayout>
              </c:layout>
              <c:spPr>
                <a:noFill/>
                <a:ln w="26900">
                  <a:noFill/>
                </a:ln>
              </c:spPr>
              <c:txPr>
                <a:bodyPr rot="-5400000" vert="horz"/>
                <a:lstStyle/>
                <a:p>
                  <a:pPr algn="ctr">
                    <a:defRPr sz="1482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9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1482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2018 (факт)</c:v>
                </c:pt>
                <c:pt idx="1">
                  <c:v>2019 (факт)</c:v>
                </c:pt>
                <c:pt idx="2">
                  <c:v>2020 (план)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30861.599999999999</c:v>
                </c:pt>
                <c:pt idx="1">
                  <c:v>15320.3</c:v>
                </c:pt>
                <c:pt idx="2" formatCode="0.0">
                  <c:v>5790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6952704"/>
        <c:axId val="62023168"/>
        <c:axId val="0"/>
      </c:bar3DChart>
      <c:catAx>
        <c:axId val="56952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62023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23168"/>
        <c:scaling>
          <c:orientation val="minMax"/>
        </c:scaling>
        <c:delete val="1"/>
        <c:axPos val="l"/>
        <c:majorGridlines>
          <c:spPr>
            <a:ln w="3363">
              <a:noFill/>
              <a:prstDash val="solid"/>
            </a:ln>
          </c:spPr>
        </c:majorGridlines>
        <c:numFmt formatCode="General" sourceLinked="1"/>
        <c:majorTickMark val="cross"/>
        <c:minorTickMark val="none"/>
        <c:tickLblPos val="low"/>
        <c:crossAx val="56952704"/>
        <c:crosses val="autoZero"/>
        <c:crossBetween val="between"/>
        <c:majorUnit val="1000"/>
      </c:valAx>
      <c:spPr>
        <a:noFill/>
        <a:ln w="25352">
          <a:noFill/>
        </a:ln>
      </c:spPr>
    </c:plotArea>
    <c:legend>
      <c:legendPos val="r"/>
      <c:layout>
        <c:manualLayout>
          <c:xMode val="edge"/>
          <c:yMode val="edge"/>
          <c:x val="0.71779862869564215"/>
          <c:y val="0.4313304672532372"/>
          <c:w val="0.27751754598957068"/>
          <c:h val="0.13733906549352559"/>
        </c:manualLayout>
      </c:layout>
      <c:overlay val="0"/>
      <c:spPr>
        <a:noFill/>
        <a:ln w="3363">
          <a:solidFill>
            <a:schemeClr val="tx1"/>
          </a:solidFill>
          <a:prstDash val="solid"/>
        </a:ln>
      </c:spPr>
      <c:txPr>
        <a:bodyPr/>
        <a:lstStyle/>
        <a:p>
          <a:pPr>
            <a:defRPr sz="175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CC99"/>
    </a:solidFill>
    <a:ln>
      <a:noFill/>
    </a:ln>
  </c:spPr>
  <c:txPr>
    <a:bodyPr/>
    <a:lstStyle/>
    <a:p>
      <a:pPr>
        <a:defRPr sz="190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30A703-EA52-4D2E-908B-5163D53679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02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168C8C-0F08-4F52-9209-97E21CD3EE5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7890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890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2C34B-D438-49B9-BCCE-30CC72CD53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86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8F8B4-9ECC-4086-BB82-D2DED67A79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4973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BADE7-857D-4E7D-8CB2-3C63092F8F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727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DC03B1-E99E-4445-83FA-26726C4F0B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370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63525" y="1598613"/>
            <a:ext cx="7386638" cy="449738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BE8FD8-B469-4D2A-B336-C29E3976F9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73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45780-1361-4D45-A160-D7AA1C937C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374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BB9B8-B7DA-4580-A1F0-6E45AFC23F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914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11C96-C08B-432E-94B0-1A7788F6B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5195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D90E1-BFBF-4785-9E46-B374DDB81F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33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51EB8-6535-45F2-B863-953D4749DA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076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2C9AF2-702B-4951-B3FB-B7BBB96026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873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D5265-6B6A-412E-9BF8-F3FAC51A0E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967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24E3-8CEF-4650-857F-FA0CE8A232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4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ru-RU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78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78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ru-RU" smtClean="0"/>
            </a:p>
          </p:txBody>
        </p:sp>
        <p:sp>
          <p:nvSpPr>
            <p:cNvPr id="778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852 w 21600"/>
                <a:gd name="T1" fmla="*/ 0 h 21600"/>
                <a:gd name="T2" fmla="*/ 432 w 21600"/>
                <a:gd name="T3" fmla="*/ 1 h 21600"/>
                <a:gd name="T4" fmla="*/ 12 w 21600"/>
                <a:gd name="T5" fmla="*/ 0 h 21600"/>
                <a:gd name="T6" fmla="*/ 43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788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788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23B0E95-62DB-44B4-B3CE-51B78C09CB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284538"/>
            <a:ext cx="7918450" cy="3024187"/>
          </a:xfrm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ПРОЕКТ БЮДЖЕТА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МУНИЦИПАЛЬНОГО ОБРАЗОВАНИЯ ПОСЕЛОК КРАСНОЕ ЭХО (СЕЛЬСКОЕ ПОСЕЛЕНИЕ)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/>
            </a:r>
            <a:b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</a:b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НА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2020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ГОД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 И  ПЛАНОВЫЙ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ПЕРИОД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2021-2022 </a:t>
            </a:r>
            <a:r>
              <a:rPr lang="ru-RU" altLang="ru-RU" sz="3200" b="1" i="1" dirty="0" smtClean="0">
                <a:solidFill>
                  <a:srgbClr val="0066FF"/>
                </a:solidFill>
                <a:latin typeface="Times New Roman" pitchFamily="18" charset="0"/>
              </a:rPr>
              <a:t>ГОДОВ</a:t>
            </a:r>
          </a:p>
        </p:txBody>
      </p:sp>
      <p:sp>
        <p:nvSpPr>
          <p:cNvPr id="4099" name="AutoShape 8"/>
          <p:cNvSpPr>
            <a:spLocks noChangeArrowheads="1"/>
          </p:cNvSpPr>
          <p:nvPr/>
        </p:nvSpPr>
        <p:spPr bwMode="auto">
          <a:xfrm>
            <a:off x="1259632" y="1268760"/>
            <a:ext cx="6842125" cy="1008063"/>
          </a:xfrm>
          <a:prstGeom prst="wedgeEllipseCallout">
            <a:avLst>
              <a:gd name="adj1" fmla="val 19534"/>
              <a:gd name="adj2" fmla="val 14608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rgbClr val="800000"/>
                </a:solidFill>
              </a:rPr>
              <a:t>МУНИЦИПАЛЬНОЕ ОБРАЗОВАНИЕ ПОСЕЛОК КРАСНОЕ ЭХО</a:t>
            </a:r>
            <a:endParaRPr lang="ru-RU" altLang="ru-RU" sz="2000" b="1" i="1" dirty="0">
              <a:solidFill>
                <a:srgbClr val="800000"/>
              </a:solidFill>
            </a:endParaRPr>
          </a:p>
        </p:txBody>
      </p:sp>
      <p:pic>
        <p:nvPicPr>
          <p:cNvPr id="4104" name="Picture 8" descr="https://im0-tub-ru.yandex.net/i?id=24bce7650308faf0fb8afdaebd0b6003&amp;n=33&amp;w=120&amp;h=15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90"/>
            <a:ext cx="1143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295275" y="227013"/>
            <a:ext cx="7400925" cy="41751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0033CC"/>
                </a:solidFill>
              </a:rPr>
              <a:t/>
            </a:r>
            <a:br>
              <a:rPr lang="ru-RU" sz="2000" b="1" dirty="0" smtClean="0">
                <a:solidFill>
                  <a:srgbClr val="0033CC"/>
                </a:solidFill>
              </a:rPr>
            </a:b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</a:t>
            </a:r>
            <a:r>
              <a:rPr lang="ru-RU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Красноэховского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в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году –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17149,1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рублей</a:t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19088" y="2803525"/>
          <a:ext cx="3516312" cy="187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1931501"/>
              </p:ext>
            </p:extLst>
          </p:nvPr>
        </p:nvGraphicFramePr>
        <p:xfrm>
          <a:off x="230312" y="1463576"/>
          <a:ext cx="8237537" cy="524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91512" cy="1301750"/>
          </a:xfrm>
          <a:solidFill>
            <a:srgbClr val="FFFF66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муниципального образования поселок Красное Эхо (сельское поселение) </a:t>
            </a:r>
            <a:r>
              <a:rPr lang="ru-RU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реализацию областных и муниципальных целевых программ</a:t>
            </a:r>
            <a:r>
              <a:rPr lang="ru-RU" sz="2000" dirty="0" smtClean="0">
                <a:solidFill>
                  <a:srgbClr val="990099"/>
                </a:solidFill>
              </a:rPr>
              <a:t/>
            </a:r>
            <a:br>
              <a:rPr lang="ru-RU" sz="2000" dirty="0" smtClean="0">
                <a:solidFill>
                  <a:srgbClr val="990099"/>
                </a:solidFill>
              </a:rPr>
            </a:br>
            <a:endParaRPr lang="ru-RU" sz="20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37832231"/>
              </p:ext>
            </p:extLst>
          </p:nvPr>
        </p:nvGraphicFramePr>
        <p:xfrm>
          <a:off x="314325" y="1862138"/>
          <a:ext cx="7285038" cy="396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AutoShape 7"/>
          <p:cNvSpPr>
            <a:spLocks noChangeArrowheads="1"/>
          </p:cNvSpPr>
          <p:nvPr/>
        </p:nvSpPr>
        <p:spPr bwMode="auto">
          <a:xfrm>
            <a:off x="2051050" y="4076700"/>
            <a:ext cx="504825" cy="431800"/>
          </a:xfrm>
          <a:prstGeom prst="notched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69,5%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расходов бюджета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п. Красное Эхо (сельское поселение) на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социально-культурную сферу в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году</a:t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0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10703827"/>
              </p:ext>
            </p:extLst>
          </p:nvPr>
        </p:nvGraphicFramePr>
        <p:xfrm>
          <a:off x="755576" y="1700808"/>
          <a:ext cx="8116887" cy="436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91512" cy="1301750"/>
          </a:xfrm>
          <a:solidFill>
            <a:srgbClr val="FFFF66"/>
          </a:solidFill>
        </p:spPr>
        <p:txBody>
          <a:bodyPr/>
          <a:lstStyle/>
          <a:p>
            <a:pPr algn="ctr" eaLnBrk="1" hangingPunct="1"/>
            <a:r>
              <a:rPr lang="ru-RU" altLang="ru-RU" sz="2400" b="1" dirty="0" smtClean="0">
                <a:solidFill>
                  <a:srgbClr val="990099"/>
                </a:solidFill>
              </a:rPr>
              <a:t>Динамика расходов бюджета </a:t>
            </a:r>
            <a:r>
              <a:rPr lang="ru-RU" altLang="ru-RU" sz="2400" b="1" dirty="0" smtClean="0">
                <a:solidFill>
                  <a:srgbClr val="990099"/>
                </a:solidFill>
              </a:rPr>
              <a:t>МО п. Красное Эхо (сельское поселение)на </a:t>
            </a:r>
            <a:r>
              <a:rPr lang="ru-RU" altLang="ru-RU" sz="2400" b="1" dirty="0" smtClean="0">
                <a:solidFill>
                  <a:srgbClr val="990099"/>
                </a:solidFill>
              </a:rPr>
              <a:t>культуру, кинематографию</a:t>
            </a:r>
            <a:r>
              <a:rPr lang="ru-RU" altLang="ru-RU" sz="2400" dirty="0" smtClean="0">
                <a:solidFill>
                  <a:srgbClr val="990099"/>
                </a:solidFill>
              </a:rPr>
              <a:t/>
            </a:r>
            <a:br>
              <a:rPr lang="ru-RU" altLang="ru-RU" sz="2400" dirty="0" smtClean="0">
                <a:solidFill>
                  <a:srgbClr val="990099"/>
                </a:solidFill>
              </a:rPr>
            </a:br>
            <a:endParaRPr lang="ru-RU" altLang="ru-RU" sz="2400" dirty="0" smtClean="0">
              <a:solidFill>
                <a:srgbClr val="990099"/>
              </a:solidFill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37475941"/>
              </p:ext>
            </p:extLst>
          </p:nvPr>
        </p:nvGraphicFramePr>
        <p:xfrm>
          <a:off x="446088" y="1608138"/>
          <a:ext cx="8647112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411413" y="4076700"/>
            <a:ext cx="504825" cy="431800"/>
          </a:xfrm>
          <a:prstGeom prst="notchedRightArrow">
            <a:avLst>
              <a:gd name="adj1" fmla="val 50000"/>
              <a:gd name="adj2" fmla="val 29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dirty="0" smtClean="0"/>
              <a:t>49,6</a:t>
            </a:r>
            <a:endParaRPr lang="ru-RU" altLang="ru-RU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0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Культура и кинематография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661400" cy="49577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0825" y="1196975"/>
            <a:ext cx="8713788" cy="609600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i="1" dirty="0"/>
              <a:t>Общий объем расходов по отрасли культура на </a:t>
            </a:r>
            <a:r>
              <a:rPr lang="ru-RU" altLang="ru-RU" sz="1800" i="1" dirty="0" smtClean="0"/>
              <a:t>2020 </a:t>
            </a:r>
            <a:r>
              <a:rPr lang="ru-RU" altLang="ru-RU" sz="1800" i="1" dirty="0"/>
              <a:t>год – </a:t>
            </a:r>
            <a:r>
              <a:rPr lang="ru-RU" altLang="ru-RU" sz="1800" i="1" dirty="0" smtClean="0"/>
              <a:t>4810,0тыс</a:t>
            </a:r>
            <a:r>
              <a:rPr lang="ru-RU" altLang="ru-RU" sz="1800" i="1" dirty="0"/>
              <a:t>. рублей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50825" y="2205038"/>
            <a:ext cx="8642350" cy="39608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Финансовое обеспечение выполнения муниципального задания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/>
              <a:t>– 4810,0 </a:t>
            </a:r>
            <a:r>
              <a:rPr lang="ru-RU" altLang="ru-RU" sz="1800" b="1" dirty="0"/>
              <a:t>тыс. рублей.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Расходы бюджета поселения в сфере культуры позволят оказать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следующий объем муниципальных услуг.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800" b="1" dirty="0"/>
              <a:t>Услуги развлекательного характера- </a:t>
            </a:r>
            <a:r>
              <a:rPr lang="ru-RU" altLang="ru-RU" sz="1800" b="1" dirty="0" smtClean="0"/>
              <a:t>500 мероприятий;</a:t>
            </a:r>
            <a:endParaRPr lang="ru-RU" altLang="ru-RU" sz="1800" b="1" dirty="0"/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800" b="1" dirty="0"/>
              <a:t>Услуги социально-культурного и просветительского характера – 102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мероприятия;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800" b="1" dirty="0"/>
              <a:t>Создание условий для занятия любительским художественным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творчеством – 10 мероприятий.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0"/>
          <p:cNvSpPr>
            <a:spLocks noChangeArrowheads="1"/>
          </p:cNvSpPr>
          <p:nvPr/>
        </p:nvSpPr>
        <p:spPr bwMode="auto">
          <a:xfrm>
            <a:off x="2627784" y="1916113"/>
            <a:ext cx="3888432" cy="2881312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Основа формирования проекта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бюджета </a:t>
            </a:r>
            <a:r>
              <a:rPr lang="ru-RU" altLang="ru-RU" sz="1800" dirty="0" err="1" smtClean="0"/>
              <a:t>Красноэховского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поселения на </a:t>
            </a:r>
            <a:r>
              <a:rPr lang="ru-RU" altLang="ru-RU" sz="1800" dirty="0" smtClean="0"/>
              <a:t>2020-2022 </a:t>
            </a:r>
            <a:r>
              <a:rPr lang="ru-RU" altLang="ru-RU" sz="1800" dirty="0"/>
              <a:t>годы</a:t>
            </a:r>
          </a:p>
        </p:txBody>
      </p:sp>
      <p:sp>
        <p:nvSpPr>
          <p:cNvPr id="6147" name="AutoShape 11"/>
          <p:cNvSpPr>
            <a:spLocks noChangeArrowheads="1"/>
          </p:cNvSpPr>
          <p:nvPr/>
        </p:nvSpPr>
        <p:spPr bwMode="auto">
          <a:xfrm>
            <a:off x="107504" y="3860800"/>
            <a:ext cx="2951609" cy="1871663"/>
          </a:xfrm>
          <a:prstGeom prst="flowChart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Прогноз социально-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экономического развития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err="1" smtClean="0"/>
              <a:t>Красноэховского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6148" name="AutoShape 12"/>
          <p:cNvSpPr>
            <a:spLocks noChangeArrowheads="1"/>
          </p:cNvSpPr>
          <p:nvPr/>
        </p:nvSpPr>
        <p:spPr bwMode="auto">
          <a:xfrm>
            <a:off x="539750" y="549275"/>
            <a:ext cx="2808288" cy="1800225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Бюджетное послание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Президента РФ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20 февраля 2019 </a:t>
            </a:r>
            <a:r>
              <a:rPr lang="ru-RU" altLang="ru-RU" sz="1800" dirty="0"/>
              <a:t>года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«О бюджетной политике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в </a:t>
            </a:r>
            <a:r>
              <a:rPr lang="ru-RU" altLang="ru-RU" sz="1800" dirty="0" smtClean="0"/>
              <a:t>2020-2022 </a:t>
            </a:r>
            <a:r>
              <a:rPr lang="ru-RU" altLang="ru-RU" sz="1800" dirty="0"/>
              <a:t>годах»</a:t>
            </a:r>
          </a:p>
        </p:txBody>
      </p:sp>
      <p:sp>
        <p:nvSpPr>
          <p:cNvPr id="6149" name="AutoShape 13"/>
          <p:cNvSpPr>
            <a:spLocks noChangeArrowheads="1"/>
          </p:cNvSpPr>
          <p:nvPr/>
        </p:nvSpPr>
        <p:spPr bwMode="auto">
          <a:xfrm>
            <a:off x="6443663" y="3716338"/>
            <a:ext cx="2555875" cy="2306637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Муниципальные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Программы </a:t>
            </a:r>
            <a:endParaRPr lang="ru-RU" altLang="ru-RU" sz="1800" dirty="0" smtClean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err="1" smtClean="0"/>
              <a:t>Красноэховского</a:t>
            </a:r>
            <a:endParaRPr lang="ru-RU" altLang="ru-RU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сельского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поселения</a:t>
            </a:r>
          </a:p>
        </p:txBody>
      </p:sp>
      <p:sp>
        <p:nvSpPr>
          <p:cNvPr id="6150" name="AutoShape 14"/>
          <p:cNvSpPr>
            <a:spLocks noChangeArrowheads="1"/>
          </p:cNvSpPr>
          <p:nvPr/>
        </p:nvSpPr>
        <p:spPr bwMode="auto">
          <a:xfrm>
            <a:off x="6084888" y="404813"/>
            <a:ext cx="2808287" cy="2120900"/>
          </a:xfrm>
          <a:prstGeom prst="flowChart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Основные направления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Бюджетной и налоговой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политики </a:t>
            </a:r>
            <a:r>
              <a:rPr lang="ru-RU" altLang="ru-RU" sz="1800" dirty="0" err="1"/>
              <a:t>К</a:t>
            </a:r>
            <a:r>
              <a:rPr lang="ru-RU" altLang="ru-RU" sz="1800" dirty="0" err="1" smtClean="0"/>
              <a:t>расноэховского</a:t>
            </a:r>
            <a:endParaRPr lang="ru-RU" altLang="ru-RU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сельского поселения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на </a:t>
            </a:r>
            <a:r>
              <a:rPr lang="ru-RU" altLang="ru-RU" sz="1800" dirty="0" smtClean="0"/>
              <a:t>2020-2022 </a:t>
            </a:r>
            <a:r>
              <a:rPr lang="ru-RU" altLang="ru-RU" sz="1800" dirty="0"/>
              <a:t>годы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(постановление от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30.08.2019г</a:t>
            </a:r>
            <a:r>
              <a:rPr lang="ru-RU" altLang="ru-RU" sz="1800" dirty="0"/>
              <a:t>. № </a:t>
            </a:r>
            <a:r>
              <a:rPr lang="ru-RU" altLang="ru-RU" sz="1800" dirty="0" smtClean="0"/>
              <a:t>80) </a:t>
            </a:r>
            <a:endParaRPr lang="ru-RU" altLang="ru-RU" sz="18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sp>
        <p:nvSpPr>
          <p:cNvPr id="6151" name="AutoShape 15"/>
          <p:cNvSpPr>
            <a:spLocks noChangeArrowheads="1"/>
          </p:cNvSpPr>
          <p:nvPr/>
        </p:nvSpPr>
        <p:spPr bwMode="auto">
          <a:xfrm rot="-2122765">
            <a:off x="3035300" y="4564063"/>
            <a:ext cx="976313" cy="657225"/>
          </a:xfrm>
          <a:prstGeom prst="rightArrow">
            <a:avLst>
              <a:gd name="adj1" fmla="val 50000"/>
              <a:gd name="adj2" fmla="val 37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2" name="AutoShape 16"/>
          <p:cNvSpPr>
            <a:spLocks noChangeArrowheads="1"/>
          </p:cNvSpPr>
          <p:nvPr/>
        </p:nvSpPr>
        <p:spPr bwMode="auto">
          <a:xfrm rot="2296068">
            <a:off x="5416550" y="4346575"/>
            <a:ext cx="1152525" cy="647700"/>
          </a:xfrm>
          <a:prstGeom prst="leftArrow">
            <a:avLst>
              <a:gd name="adj1" fmla="val 50000"/>
              <a:gd name="adj2" fmla="val 444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3" name="AutoShape 17"/>
          <p:cNvSpPr>
            <a:spLocks noChangeArrowheads="1"/>
          </p:cNvSpPr>
          <p:nvPr/>
        </p:nvSpPr>
        <p:spPr bwMode="auto">
          <a:xfrm rot="2706627">
            <a:off x="3297238" y="1463675"/>
            <a:ext cx="1081087" cy="690563"/>
          </a:xfrm>
          <a:prstGeom prst="rightArrow">
            <a:avLst>
              <a:gd name="adj1" fmla="val 50000"/>
              <a:gd name="adj2" fmla="val 39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4" name="AutoShape 18"/>
          <p:cNvSpPr>
            <a:spLocks noChangeArrowheads="1"/>
          </p:cNvSpPr>
          <p:nvPr/>
        </p:nvSpPr>
        <p:spPr bwMode="auto">
          <a:xfrm rot="-2693373">
            <a:off x="5148263" y="1628775"/>
            <a:ext cx="976312" cy="649288"/>
          </a:xfrm>
          <a:prstGeom prst="leftArrow">
            <a:avLst>
              <a:gd name="adj1" fmla="val 50000"/>
              <a:gd name="adj2" fmla="val 37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12"/>
          <p:cNvSpPr>
            <a:spLocks noChangeArrowheads="1"/>
          </p:cNvSpPr>
          <p:nvPr/>
        </p:nvSpPr>
        <p:spPr bwMode="auto">
          <a:xfrm>
            <a:off x="539750" y="260350"/>
            <a:ext cx="7920038" cy="1296988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Проект бюджета на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2020 год </a:t>
            </a:r>
            <a:r>
              <a:rPr lang="ru-RU" altLang="ru-RU" sz="1800" b="1" dirty="0">
                <a:solidFill>
                  <a:srgbClr val="FF0000"/>
                </a:solidFill>
              </a:rPr>
              <a:t>и плановый период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2021 </a:t>
            </a:r>
            <a:r>
              <a:rPr lang="ru-RU" altLang="ru-RU" sz="1800" b="1" dirty="0">
                <a:solidFill>
                  <a:srgbClr val="FF0000"/>
                </a:solidFill>
              </a:rPr>
              <a:t>и </a:t>
            </a:r>
            <a:r>
              <a:rPr lang="ru-RU" altLang="ru-RU" sz="1800" b="1" dirty="0" smtClean="0">
                <a:solidFill>
                  <a:srgbClr val="FF0000"/>
                </a:solidFill>
              </a:rPr>
              <a:t>2022 </a:t>
            </a:r>
            <a:r>
              <a:rPr lang="ru-RU" altLang="ru-RU" sz="1800" b="1" dirty="0">
                <a:solidFill>
                  <a:srgbClr val="FF0000"/>
                </a:solidFill>
              </a:rPr>
              <a:t>годов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FF0000"/>
                </a:solidFill>
              </a:rPr>
              <a:t>направлен на решение следующих ключевых задач:</a:t>
            </a:r>
          </a:p>
        </p:txBody>
      </p:sp>
      <p:sp>
        <p:nvSpPr>
          <p:cNvPr id="7171" name="AutoShape 13"/>
          <p:cNvSpPr>
            <a:spLocks noChangeArrowheads="1"/>
          </p:cNvSpPr>
          <p:nvPr/>
        </p:nvSpPr>
        <p:spPr bwMode="auto">
          <a:xfrm>
            <a:off x="611188" y="1700213"/>
            <a:ext cx="7848600" cy="936625"/>
          </a:xfrm>
          <a:prstGeom prst="flowChartAlternate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обеспечение устойчивости и сбалансированности бюджетной системы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в целях гарантированного исполнения действующих и принимаемых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расходных обязательств</a:t>
            </a:r>
          </a:p>
        </p:txBody>
      </p:sp>
      <p:sp>
        <p:nvSpPr>
          <p:cNvPr id="7172" name="AutoShape 14"/>
          <p:cNvSpPr>
            <a:spLocks noChangeArrowheads="1"/>
          </p:cNvSpPr>
          <p:nvPr/>
        </p:nvSpPr>
        <p:spPr bwMode="auto">
          <a:xfrm>
            <a:off x="684213" y="2781300"/>
            <a:ext cx="7775575" cy="609600"/>
          </a:xfrm>
          <a:prstGeom prst="flowChartAlternateProcess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повышение эффективности бюджетной политики, в том числе за счет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роста эффективности бюджетных расходов</a:t>
            </a:r>
          </a:p>
        </p:txBody>
      </p:sp>
      <p:sp>
        <p:nvSpPr>
          <p:cNvPr id="7173" name="AutoShape 15"/>
          <p:cNvSpPr>
            <a:spLocks noChangeArrowheads="1"/>
          </p:cNvSpPr>
          <p:nvPr/>
        </p:nvSpPr>
        <p:spPr bwMode="auto">
          <a:xfrm>
            <a:off x="684213" y="3716338"/>
            <a:ext cx="7775575" cy="609600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соответствие финансовых возможностей поселения ключевым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направлениям развития</a:t>
            </a:r>
          </a:p>
        </p:txBody>
      </p:sp>
      <p:sp>
        <p:nvSpPr>
          <p:cNvPr id="7174" name="AutoShape 16"/>
          <p:cNvSpPr>
            <a:spLocks noChangeArrowheads="1"/>
          </p:cNvSpPr>
          <p:nvPr/>
        </p:nvSpPr>
        <p:spPr bwMode="auto">
          <a:xfrm>
            <a:off x="684213" y="4652963"/>
            <a:ext cx="7775575" cy="609600"/>
          </a:xfrm>
          <a:prstGeom prst="flowChartAlternateProcess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Повышение роли бюджетной политики для поддержки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экономического роста</a:t>
            </a:r>
            <a:r>
              <a:rPr lang="ru-RU" altLang="ru-RU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5" name="AutoShape 17"/>
          <p:cNvSpPr>
            <a:spLocks noChangeArrowheads="1"/>
          </p:cNvSpPr>
          <p:nvPr/>
        </p:nvSpPr>
        <p:spPr bwMode="auto">
          <a:xfrm>
            <a:off x="684213" y="5589588"/>
            <a:ext cx="7775575" cy="754062"/>
          </a:xfrm>
          <a:prstGeom prst="flowChartAlternateProcess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проекта </a:t>
            </a:r>
            <a:b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</a:t>
            </a:r>
            <a:r>
              <a:rPr lang="ru-RU" sz="20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п.Красное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Эхо (сельское поселение) на 2020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</a:t>
            </a:r>
          </a:p>
        </p:txBody>
      </p:sp>
      <p:graphicFrame>
        <p:nvGraphicFramePr>
          <p:cNvPr id="38386" name="Group 49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966457"/>
              </p:ext>
            </p:extLst>
          </p:nvPr>
        </p:nvGraphicFramePr>
        <p:xfrm>
          <a:off x="263525" y="1598613"/>
          <a:ext cx="7377113" cy="4991100"/>
        </p:xfrm>
        <a:graphic>
          <a:graphicData uri="http://schemas.openxmlformats.org/drawingml/2006/table">
            <a:tbl>
              <a:tblPr/>
              <a:tblGrid>
                <a:gridCol w="2078038"/>
                <a:gridCol w="1744662"/>
                <a:gridCol w="1744663"/>
                <a:gridCol w="1809750"/>
              </a:tblGrid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Показатель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План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2020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2021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План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2022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год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929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1. Доходы всего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17149,1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12356,2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12821,1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12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Налоговые и неналоговые доходы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7098,0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7259,0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7429,0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10051,1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5097,2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5392,1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72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 в том числе дотация на выравнивание бюджетной обеспеченности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2841,0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2680,0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2510,0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2. Расходы всего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17149,1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12356,2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12821,1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5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3.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8000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SzPct val="7000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Cyr" panose="020B0604020202020204" pitchFamily="34" charset="0"/>
                        </a:rPr>
                        <a:t> 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chemeClr val="tx1"/>
                </a:solidFill>
              </a:rPr>
              <a:t>Структура налоговых доходов бюджета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МО п. Красное Эхо (сельское поселение)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2020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году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282250"/>
              </p:ext>
            </p:extLst>
          </p:nvPr>
        </p:nvGraphicFramePr>
        <p:xfrm>
          <a:off x="511175" y="1878013"/>
          <a:ext cx="6951663" cy="3944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собственных доходов 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</a:t>
            </a:r>
            <a:b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п. Красное Эхо (сельское поселение)</a:t>
            </a:r>
            <a:endParaRPr lang="ru-RU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9113829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948488" y="1916113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Млн.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ДИНАМИКА ДОХОДОВ БЮДЖЕТА </a:t>
            </a:r>
            <a:r>
              <a:rPr lang="ru-RU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МУНИЦИПАЛЬНОГО ОБРАЗОВАНИЯ ПОСЕЛОК КРАСНОЕ ЭХО (СЕЛЬСКОЕ ПОСЕЛЕНИЕ) </a:t>
            </a:r>
            <a:r>
              <a:rPr lang="ru-RU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В </a:t>
            </a:r>
            <a:r>
              <a:rPr lang="ru-RU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2020-2022Г.Г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Extra Bold" pitchFamily="34" charset="0"/>
              </a:rPr>
              <a:t>.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3560361"/>
              </p:ext>
            </p:extLst>
          </p:nvPr>
        </p:nvGraphicFramePr>
        <p:xfrm>
          <a:off x="300038" y="1293813"/>
          <a:ext cx="8593137" cy="496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6632"/>
            <a:ext cx="8569325" cy="6008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Объем налоговых и неналоговых доходов бюджета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МО п. Красное Эхо (сельское поселение)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в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2020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году составит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7038,0 </a:t>
            </a:r>
            <a:r>
              <a:rPr lang="ru-RU" altLang="ru-RU" sz="1800" b="1" dirty="0" smtClean="0">
                <a:solidFill>
                  <a:srgbClr val="FFFFFF"/>
                </a:solidFill>
                <a:latin typeface="Albertus Extra Bold" pitchFamily="34" charset="0"/>
              </a:rPr>
              <a:t>тыс. рублей</a:t>
            </a:r>
          </a:p>
          <a:p>
            <a:pPr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Albertus Extra Bold" pitchFamily="34" charset="0"/>
            </a:endParaRPr>
          </a:p>
        </p:txBody>
      </p:sp>
      <p:sp>
        <p:nvSpPr>
          <p:cNvPr id="12291" name="AutoShape 4"/>
          <p:cNvSpPr>
            <a:spLocks noChangeArrowheads="1"/>
          </p:cNvSpPr>
          <p:nvPr/>
        </p:nvSpPr>
        <p:spPr bwMode="auto">
          <a:xfrm>
            <a:off x="3995738" y="908050"/>
            <a:ext cx="4824412" cy="433388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Налог на доходы физических лиц – </a:t>
            </a:r>
            <a:r>
              <a:rPr lang="ru-RU" altLang="ru-RU" sz="1800" dirty="0" smtClean="0"/>
              <a:t>1931,0</a:t>
            </a:r>
            <a:endParaRPr lang="ru-RU" altLang="ru-RU" sz="1800" dirty="0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3995349" y="1557338"/>
            <a:ext cx="4752975" cy="431800"/>
          </a:xfrm>
          <a:prstGeom prst="flowChartAlternateProcess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 smtClean="0"/>
              <a:t>Государственная пошлина–50,0</a:t>
            </a:r>
            <a:endParaRPr lang="ru-RU" altLang="ru-RU" sz="1800" dirty="0"/>
          </a:p>
        </p:txBody>
      </p:sp>
      <p:sp>
        <p:nvSpPr>
          <p:cNvPr id="12293" name="AutoShape 6"/>
          <p:cNvSpPr>
            <a:spLocks noChangeArrowheads="1"/>
          </p:cNvSpPr>
          <p:nvPr/>
        </p:nvSpPr>
        <p:spPr bwMode="auto">
          <a:xfrm>
            <a:off x="3995348" y="2276872"/>
            <a:ext cx="4752975" cy="431800"/>
          </a:xfrm>
          <a:prstGeom prst="flowChartAlternateProcess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Налоги на имущество – </a:t>
            </a:r>
            <a:r>
              <a:rPr lang="ru-RU" altLang="ru-RU" sz="1800" dirty="0" smtClean="0"/>
              <a:t>4959,0</a:t>
            </a:r>
            <a:endParaRPr lang="ru-RU" altLang="ru-RU" sz="1800" dirty="0"/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3995349" y="3281703"/>
            <a:ext cx="4681537" cy="433387"/>
          </a:xfrm>
          <a:prstGeom prst="flowChartAlternateProcess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/>
              <a:t>Неналоговые доходы – </a:t>
            </a:r>
            <a:r>
              <a:rPr lang="ru-RU" altLang="ru-RU" sz="1800" dirty="0" smtClean="0"/>
              <a:t>158,0</a:t>
            </a:r>
            <a:endParaRPr lang="ru-RU" altLang="ru-RU" sz="1800" dirty="0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 rot="-2455135">
            <a:off x="935038" y="1050925"/>
            <a:ext cx="1943100" cy="5472113"/>
          </a:xfrm>
          <a:prstGeom prst="curvedRightArrow">
            <a:avLst>
              <a:gd name="adj1" fmla="val 56324"/>
              <a:gd name="adj2" fmla="val 112647"/>
              <a:gd name="adj3" fmla="val 33333"/>
            </a:avLst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260350" y="241300"/>
            <a:ext cx="7199313" cy="1081088"/>
          </a:xfrm>
          <a:solidFill>
            <a:srgbClr val="FF99FF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безвозмездных поступлений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</a:t>
            </a:r>
            <a:r>
              <a:rPr lang="ru-RU" sz="2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 </a:t>
            </a:r>
            <a:r>
              <a:rPr lang="ru-RU" sz="2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 п. Красное Эхо (сельское поселение) </a:t>
            </a:r>
            <a:endParaRPr lang="ru-RU" sz="20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" name="Object 9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01004074"/>
              </p:ext>
            </p:extLst>
          </p:nvPr>
        </p:nvGraphicFramePr>
        <p:xfrm>
          <a:off x="527050" y="1779588"/>
          <a:ext cx="7594600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AutoShape 12"/>
          <p:cNvSpPr>
            <a:spLocks noChangeArrowheads="1"/>
          </p:cNvSpPr>
          <p:nvPr/>
        </p:nvSpPr>
        <p:spPr bwMode="auto">
          <a:xfrm>
            <a:off x="6948488" y="1916113"/>
            <a:ext cx="1079500" cy="433387"/>
          </a:xfrm>
          <a:prstGeom prst="wedgeRectCallout">
            <a:avLst>
              <a:gd name="adj1" fmla="val 15296"/>
              <a:gd name="adj2" fmla="val 118866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/>
              <a:t>Млн. руб.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909</TotalTime>
  <Words>449</Words>
  <Application>Microsoft Office PowerPoint</Application>
  <PresentationFormat>Экран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Arial Cyr</vt:lpstr>
      <vt:lpstr>Albertus Extra Bold</vt:lpstr>
      <vt:lpstr>Кимоно</vt:lpstr>
      <vt:lpstr>ПРОЕКТ БЮДЖЕТА МУНИЦИПАЛЬНОГО ОБРАЗОВАНИЯ ПОСЕЛОК КРАСНОЕ ЭХО (СЕЛЬСКОЕ ПОСЕЛЕНИЕ)  НА 2020 ГОД  И  ПЛАНОВЫЙ ПЕРИОД 2021-2022 ГОДОВ</vt:lpstr>
      <vt:lpstr>Презентация PowerPoint</vt:lpstr>
      <vt:lpstr>Презентация PowerPoint</vt:lpstr>
      <vt:lpstr>Основные параметры проекта  бюджета МО п.Красное Эхо (сельское поселение) на 2020 год и плановый период 2021 и 2022 годов</vt:lpstr>
      <vt:lpstr>Структура налоговых доходов бюджета МО п. Красное Эхо (сельское поселение) в 2020 году</vt:lpstr>
      <vt:lpstr>Динамика собственных доходов бюджета МО  п. Красное Эхо (сельское поселение)</vt:lpstr>
      <vt:lpstr>ДИНАМИКА ДОХОДОВ БЮДЖЕТА МУНИЦИПАЛЬНОГО ОБРАЗОВАНИЯ ПОСЕЛОК КРАСНОЕ ЭХО (СЕЛЬСКОЕ ПОСЕЛЕНИЕ) В 2020-2022Г.Г.</vt:lpstr>
      <vt:lpstr>Презентация PowerPoint</vt:lpstr>
      <vt:lpstr>Динамика безвозмездных поступлений в бюджет МО п. Красное Эхо (сельское поселение) </vt:lpstr>
      <vt:lpstr>  Структура расходов бюджета Красноэховского  сельского поселения в 2020 году – 17149,1 тыс. рублей </vt:lpstr>
      <vt:lpstr>Динамика расходов бюджета муниципального образования поселок Красное Эхо (сельское поселение) на реализацию областных и муниципальных целевых программ </vt:lpstr>
      <vt:lpstr>Структура расходов бюджета МО п. Красное Эхо (сельское поселение) на социально-культурную сферу в 2020 году </vt:lpstr>
      <vt:lpstr>Динамика расходов бюджета МО п. Красное Эхо (сельское поселение)на культуру, кинематографию </vt:lpstr>
      <vt:lpstr>Культура и кинематография</vt:lpstr>
    </vt:vector>
  </TitlesOfParts>
  <Company>-=:=-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БОКОВСКОГО СЕЛЬСКОГО ПОСЕЛЕНИЯ  НА 2014-2016 ГОДЫ</dc:title>
  <dc:creator>Боковское С/П</dc:creator>
  <cp:lastModifiedBy>Иван</cp:lastModifiedBy>
  <cp:revision>115</cp:revision>
  <dcterms:created xsi:type="dcterms:W3CDTF">2014-05-12T08:21:05Z</dcterms:created>
  <dcterms:modified xsi:type="dcterms:W3CDTF">2020-02-26T19:59:04Z</dcterms:modified>
</cp:coreProperties>
</file>