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</p:sldMasterIdLst>
  <p:notesMasterIdLst>
    <p:notesMasterId r:id="rId28"/>
  </p:notesMasterIdLst>
  <p:sldIdLst>
    <p:sldId id="256" r:id="rId3"/>
    <p:sldId id="270" r:id="rId4"/>
    <p:sldId id="271" r:id="rId5"/>
    <p:sldId id="272" r:id="rId6"/>
    <p:sldId id="273" r:id="rId7"/>
    <p:sldId id="274" r:id="rId8"/>
    <p:sldId id="258" r:id="rId9"/>
    <p:sldId id="259" r:id="rId10"/>
    <p:sldId id="260" r:id="rId11"/>
    <p:sldId id="263" r:id="rId12"/>
    <p:sldId id="264" r:id="rId13"/>
    <p:sldId id="265" r:id="rId14"/>
    <p:sldId id="267" r:id="rId15"/>
    <p:sldId id="268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8080"/>
    <a:srgbClr val="00FF00"/>
    <a:srgbClr val="CC3300"/>
    <a:srgbClr val="0000FF"/>
    <a:srgbClr val="99CCFF"/>
    <a:srgbClr val="FF9900"/>
    <a:srgbClr val="10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4" autoAdjust="0"/>
    <p:restoredTop sz="94286" autoAdjust="0"/>
  </p:normalViewPr>
  <p:slideViewPr>
    <p:cSldViewPr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359525339476332"/>
          <c:y val="0.31894476388342857"/>
          <c:w val="0.43732590529247944"/>
          <c:h val="0.3669064748201440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25323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25323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25323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25323">
                <a:noFill/>
              </a:ln>
            </c:spPr>
          </c:dPt>
          <c:dLbls>
            <c:spPr>
              <a:noFill/>
              <a:ln w="25323">
                <a:noFill/>
              </a:ln>
            </c:spPr>
            <c:txPr>
              <a:bodyPr/>
              <a:lstStyle/>
              <a:p>
                <a:pPr>
                  <a:defRPr sz="1001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имущество</c:v>
                </c:pt>
                <c:pt idx="2">
                  <c:v>Налог на землю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1820</c:v>
                </c:pt>
                <c:pt idx="1">
                  <c:v>221</c:v>
                </c:pt>
                <c:pt idx="2">
                  <c:v>3515</c:v>
                </c:pt>
                <c:pt idx="3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6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6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hlink"/>
              </a:solidFill>
              <a:ln w="12662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62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3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имущество</c:v>
                </c:pt>
                <c:pt idx="2">
                  <c:v>Налог на землю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2662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62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12662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folHlink"/>
              </a:solidFill>
              <a:ln w="12662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2532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9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имущество</c:v>
                </c:pt>
                <c:pt idx="2">
                  <c:v>Налог на землю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550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FF0000"/>
        </a:gs>
        <a:gs pos="100000">
          <a:srgbClr val="060000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99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66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3175">
          <a:solidFill>
            <a:schemeClr val="tx1"/>
          </a:solidFill>
          <a:prstDash val="solid"/>
        </a:ln>
      </c:spPr>
    </c:sideWall>
    <c:backWall>
      <c:thickness val="0"/>
      <c:spPr>
        <a:noFill/>
        <a:ln w="3175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00"/>
            </a:solidFill>
            <a:ln w="1229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9587054953935084E-2"/>
                  <c:y val="8.1275244447596651E-2"/>
                </c:manualLayout>
              </c:layout>
              <c:spPr>
                <a:noFill/>
                <a:ln w="24583">
                  <a:noFill/>
                </a:ln>
              </c:spPr>
              <c:txPr>
                <a:bodyPr/>
                <a:lstStyle/>
                <a:p>
                  <a:pPr>
                    <a:defRPr sz="20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116655451426603E-2"/>
                  <c:y val="0.17282024750545524"/>
                </c:manualLayout>
              </c:layout>
              <c:spPr>
                <a:noFill/>
                <a:ln w="24583">
                  <a:noFill/>
                </a:ln>
              </c:spPr>
              <c:txPr>
                <a:bodyPr/>
                <a:lstStyle/>
                <a:p>
                  <a:pPr>
                    <a:defRPr sz="20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3665393938433776E-2"/>
                  <c:y val="8.6003573431948949E-2"/>
                </c:manualLayout>
              </c:layout>
              <c:spPr>
                <a:noFill/>
                <a:ln w="24583">
                  <a:noFill/>
                </a:ln>
              </c:spPr>
              <c:txPr>
                <a:bodyPr/>
                <a:lstStyle/>
                <a:p>
                  <a:pPr>
                    <a:defRPr sz="20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691962800424597E-2"/>
                  <c:y val="0.12120270916003577"/>
                </c:manualLayout>
              </c:layout>
              <c:spPr>
                <a:noFill/>
                <a:ln w="24583">
                  <a:noFill/>
                </a:ln>
              </c:spPr>
              <c:txPr>
                <a:bodyPr/>
                <a:lstStyle/>
                <a:p>
                  <a:pPr>
                    <a:defRPr sz="2081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5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81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18.7</c:v>
                </c:pt>
                <c:pt idx="1">
                  <c:v>14.7</c:v>
                </c:pt>
                <c:pt idx="2">
                  <c:v>11.5</c:v>
                </c:pt>
                <c:pt idx="3">
                  <c:v>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7128832"/>
        <c:axId val="17137664"/>
        <c:axId val="0"/>
      </c:bar3DChart>
      <c:catAx>
        <c:axId val="1712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6146">
            <a:noFill/>
          </a:ln>
        </c:spPr>
        <c:txPr>
          <a:bodyPr rot="0" vert="horz"/>
          <a:lstStyle/>
          <a:p>
            <a:pPr>
              <a:defRPr sz="20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13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37664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30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128832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0.92046781848288262"/>
          <c:y val="0.47892710051559756"/>
          <c:w val="2.3391810643693667E-2"/>
          <c:h val="4.0229892212090113E-2"/>
        </c:manualLayout>
      </c:layout>
      <c:overlay val="0"/>
      <c:spPr>
        <a:solidFill>
          <a:schemeClr val="bg1"/>
        </a:solidFill>
        <a:ln w="3073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6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9900"/>
    </a:solidFill>
    <a:ln>
      <a:noFill/>
    </a:ln>
  </c:spPr>
  <c:txPr>
    <a:bodyPr/>
    <a:lstStyle/>
    <a:p>
      <a:pPr>
        <a:defRPr sz="94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8"/>
      <c:hPercent val="65"/>
      <c:rotY val="44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ненаологовые доходы</c:v>
                </c:pt>
              </c:strCache>
            </c:strRef>
          </c:tx>
          <c:spPr>
            <a:solidFill>
              <a:srgbClr val="FF6600"/>
            </a:solidFill>
            <a:ln w="1583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8183960060220439E-3"/>
                  <c:y val="0.12188464246177043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14006060883237E-2"/>
                  <c:y val="0.11275068261608409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42190866967449E-2"/>
                  <c:y val="0.1317314662913579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757421882136875E-2"/>
                  <c:y val="0.13357150492814282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5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6957.7</c:v>
                </c:pt>
                <c:pt idx="1">
                  <c:v>5876</c:v>
                </c:pt>
                <c:pt idx="2">
                  <c:v>6700</c:v>
                </c:pt>
                <c:pt idx="3">
                  <c:v>6911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folHlink"/>
            </a:solidFill>
            <a:ln w="1583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1567369219486525E-2"/>
                  <c:y val="0.23250297395741379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981574947542454E-2"/>
                  <c:y val="0.15585107121855443"/>
                </c:manualLayout>
              </c:layout>
              <c:spPr>
                <a:noFill/>
                <a:ln w="25395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97" b="1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896180172619173E-3"/>
                  <c:y val="9.9712378205648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337702943907107E-3"/>
                  <c:y val="0.11249601643714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95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9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12049</c:v>
                </c:pt>
                <c:pt idx="1">
                  <c:v>9168.1</c:v>
                </c:pt>
                <c:pt idx="2">
                  <c:v>5139</c:v>
                </c:pt>
                <c:pt idx="3">
                  <c:v>4936.1000000000004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500"/>
        <c:shape val="cylinder"/>
        <c:axId val="17163008"/>
        <c:axId val="17164544"/>
        <c:axId val="0"/>
      </c:bar3DChart>
      <c:catAx>
        <c:axId val="1716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164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164544"/>
        <c:scaling>
          <c:orientation val="minMax"/>
        </c:scaling>
        <c:delete val="0"/>
        <c:axPos val="l"/>
        <c:majorGridlines>
          <c:spPr>
            <a:ln w="396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6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4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163008"/>
        <c:crosses val="autoZero"/>
        <c:crossBetween val="between"/>
        <c:majorUnit val="10000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x val="0.67884421267294903"/>
          <c:y val="1.2747401146742678E-3"/>
          <c:w val="0.31561461794019935"/>
          <c:h val="0.42337164750957856"/>
        </c:manualLayout>
      </c:layout>
      <c:overlay val="0"/>
      <c:spPr>
        <a:noFill/>
        <a:ln w="3960">
          <a:solidFill>
            <a:schemeClr val="tx1"/>
          </a:solidFill>
          <a:prstDash val="solid"/>
        </a:ln>
      </c:spPr>
      <c:txPr>
        <a:bodyPr/>
        <a:lstStyle/>
        <a:p>
          <a:pPr>
            <a:defRPr sz="206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67"/>
      <c:rotY val="20"/>
      <c:depthPercent val="5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3175">
          <a:solidFill>
            <a:schemeClr val="tx1"/>
          </a:solidFill>
          <a:prstDash val="solid"/>
        </a:ln>
      </c:spPr>
    </c:sideWall>
    <c:backWall>
      <c:thickness val="0"/>
      <c:spPr>
        <a:noFill/>
        <a:ln w="3175">
          <a:solidFill>
            <a:schemeClr val="tx1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FF00"/>
            </a:solidFill>
            <a:ln w="1182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7.4101203486687917E-2"/>
                  <c:y val="0.48239559658325881"/>
                </c:manualLayout>
              </c:layout>
              <c:spPr>
                <a:noFill/>
                <a:ln w="23657">
                  <a:noFill/>
                </a:ln>
              </c:spPr>
              <c:txPr>
                <a:bodyPr/>
                <a:lstStyle/>
                <a:p>
                  <a:pPr>
                    <a:defRPr sz="2003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942195770679162E-2"/>
                  <c:y val="0.34699333239979752"/>
                </c:manualLayout>
              </c:layout>
              <c:spPr>
                <a:noFill/>
                <a:ln w="23657">
                  <a:noFill/>
                </a:ln>
              </c:spPr>
              <c:txPr>
                <a:bodyPr/>
                <a:lstStyle/>
                <a:p>
                  <a:pPr>
                    <a:defRPr sz="2003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51770995180782E-2"/>
                  <c:y val="0.17004039337764038"/>
                </c:manualLayout>
              </c:layout>
              <c:spPr>
                <a:noFill/>
                <a:ln w="23657">
                  <a:noFill/>
                </a:ln>
              </c:spPr>
              <c:txPr>
                <a:bodyPr/>
                <a:lstStyle/>
                <a:p>
                  <a:pPr>
                    <a:defRPr sz="2003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9576277881652752E-2"/>
                  <c:y val="0.15897282333552354"/>
                </c:manualLayout>
              </c:layout>
              <c:spPr>
                <a:noFill/>
                <a:ln w="23657">
                  <a:noFill/>
                </a:ln>
              </c:spPr>
              <c:txPr>
                <a:bodyPr/>
                <a:lstStyle/>
                <a:p>
                  <a:pPr>
                    <a:defRPr sz="2003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65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 formatCode="0.0">
                  <c:v>12</c:v>
                </c:pt>
                <c:pt idx="1">
                  <c:v>9.1999999999999993</c:v>
                </c:pt>
                <c:pt idx="2">
                  <c:v>5.0999999999999996</c:v>
                </c:pt>
                <c:pt idx="3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81101696"/>
        <c:axId val="181103232"/>
        <c:axId val="0"/>
      </c:bar3DChart>
      <c:catAx>
        <c:axId val="18110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5915">
            <a:noFill/>
          </a:ln>
        </c:spPr>
        <c:txPr>
          <a:bodyPr rot="0" vert="horz"/>
          <a:lstStyle/>
          <a:p>
            <a:pPr>
              <a:defRPr sz="20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1103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110323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ln w="295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6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81101696"/>
        <c:crosses val="autoZero"/>
        <c:crossBetween val="between"/>
      </c:valAx>
      <c:spPr>
        <a:solidFill>
          <a:srgbClr val="993300"/>
        </a:solidFill>
        <a:ln w="11829">
          <a:solidFill>
            <a:srgbClr val="9933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91695906432748531"/>
          <c:y val="0.47992341121294269"/>
          <c:w val="2.3391812865497075E-2"/>
          <c:h val="4.0152962437072448E-2"/>
        </c:manualLayout>
      </c:layout>
      <c:overlay val="0"/>
      <c:spPr>
        <a:solidFill>
          <a:schemeClr val="bg1"/>
        </a:solidFill>
        <a:ln w="2957">
          <a:solidFill>
            <a:schemeClr val="tx1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3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00CC66"/>
    </a:solidFill>
    <a:ln>
      <a:noFill/>
    </a:ln>
  </c:spPr>
  <c:txPr>
    <a:bodyPr/>
    <a:lstStyle/>
    <a:p>
      <a:pPr>
        <a:defRPr sz="909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5"/>
      <c:hPercent val="5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707317073170732"/>
          <c:y val="0.36211031175059966"/>
          <c:w val="0.36737804878048791"/>
          <c:h val="0.280575539568345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33383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chemeClr val="accent2"/>
              </a:solidFill>
              <a:ln w="33383">
                <a:noFill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33383">
                <a:noFill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33383">
                <a:noFill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33383">
                <a:noFill/>
              </a:ln>
            </c:spPr>
          </c:dPt>
          <c:dPt>
            <c:idx val="5"/>
            <c:bubble3D val="0"/>
            <c:spPr>
              <a:solidFill>
                <a:schemeClr val="tx2"/>
              </a:solidFill>
              <a:ln w="33383">
                <a:noFill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33383">
                <a:noFill/>
              </a:ln>
            </c:spPr>
          </c:dPt>
          <c:dPt>
            <c:idx val="7"/>
            <c:bubble3D val="0"/>
            <c:spPr>
              <a:solidFill>
                <a:srgbClr val="CCCCFF"/>
              </a:solidFill>
              <a:ln w="33383">
                <a:noFill/>
              </a:ln>
            </c:spPr>
          </c:dPt>
          <c:dLbls>
            <c:dLbl>
              <c:idx val="0"/>
              <c:layout>
                <c:manualLayout>
                  <c:x val="0.10370216790795009"/>
                  <c:y val="-0.268355168260960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4189480467991129E-2"/>
                  <c:y val="-0.17740531336155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828096031025072E-2"/>
                  <c:y val="1.388754341324938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102553465861478"/>
                  <c:y val="0.186419806596239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192216401518154E-2"/>
                  <c:y val="0.136676891580480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9866765039598258E-2"/>
                  <c:y val="8.62657163846361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187101555893564E-2"/>
                  <c:y val="-6.129747665696280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7"/>
              <c:layout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11102548136302534"/>
                  <c:y val="-0.1470769273887099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 w="25452">
                <a:noFill/>
              </a:ln>
            </c:spPr>
            <c:txPr>
              <a:bodyPr/>
              <a:lstStyle/>
              <a:p>
                <a:pPr>
                  <a:defRPr sz="1318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Sheet1!$B$1:$I$1</c:f>
              <c:strCache>
                <c:ptCount val="8"/>
                <c:pt idx="0">
                  <c:v>ОБЩЕГОСУДАРСТВЕННЫЕ ВОПРОСЫ-4377,5</c:v>
                </c:pt>
                <c:pt idx="1">
                  <c:v>НАЦИОНАЛЬНАЯ ОБОРОНА-239,6</c:v>
                </c:pt>
                <c:pt idx="2">
                  <c:v>НАЦИОНАЛЬНАЯ БЕЗОПАСНОСТЬ И ПРАВООХРАНИТЕЛЬНАЯ ДЕЯТЕЛЬНОСТЬ-436,0</c:v>
                </c:pt>
                <c:pt idx="3">
                  <c:v>НАЦИОНАЛЬНАЯ ЭКОНОМИКА-2501,1</c:v>
                </c:pt>
                <c:pt idx="4">
                  <c:v>ЖИЛИЩНО-КОММУНАЛЬНОЕ ХОЗЯЙСТВО-1350,0</c:v>
                </c:pt>
                <c:pt idx="5">
                  <c:v>СОЦИАЛЬНАЯ ПОЛИТИКА-48,0</c:v>
                </c:pt>
                <c:pt idx="6">
                  <c:v>КУЛЬТУРА, КИНЕМАТОГРАФИЯ-5591,9</c:v>
                </c:pt>
                <c:pt idx="7">
                  <c:v>Физическая культура и спорт-500,0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29.1</c:v>
                </c:pt>
                <c:pt idx="1">
                  <c:v>1.6</c:v>
                </c:pt>
                <c:pt idx="2">
                  <c:v>2.9</c:v>
                </c:pt>
                <c:pt idx="3">
                  <c:v>16.600000000000001</c:v>
                </c:pt>
                <c:pt idx="4">
                  <c:v>9</c:v>
                </c:pt>
                <c:pt idx="5">
                  <c:v>0.3</c:v>
                </c:pt>
                <c:pt idx="6">
                  <c:v>37.200000000000003</c:v>
                </c:pt>
                <c:pt idx="7">
                  <c:v>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52">
          <a:noFill/>
        </a:ln>
      </c:spPr>
    </c:plotArea>
    <c:plotVisOnly val="1"/>
    <c:dispBlanksAs val="zero"/>
    <c:showDLblsOverMax val="0"/>
  </c:chart>
  <c:spPr>
    <a:gradFill rotWithShape="0">
      <a:gsLst>
        <a:gs pos="0">
          <a:srgbClr val="FF0000"/>
        </a:gs>
        <a:gs pos="100000">
          <a:srgbClr val="000000">
            <a:gamma/>
            <a:shade val="46275"/>
            <a:invGamma/>
          </a:srgbClr>
        </a:gs>
      </a:gsLst>
      <a:lin ang="5400000" scaled="1"/>
    </a:gradFill>
    <a:ln>
      <a:noFill/>
    </a:ln>
  </c:spPr>
  <c:txPr>
    <a:bodyPr/>
    <a:lstStyle/>
    <a:p>
      <a:pPr>
        <a:defRPr sz="1316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30444964871195"/>
          <c:y val="3.6480686695278972E-2"/>
          <c:w val="0.60187353629976603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FF00"/>
            </a:solidFill>
            <a:ln w="1143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5629921259842522E-3"/>
                  <c:y val="0.56551493364037086"/>
                </c:manualLayout>
              </c:layout>
              <c:spPr>
                <a:noFill/>
                <a:ln w="2287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6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481053149606298E-3"/>
                  <c:y val="0.16805345338320271"/>
                </c:manualLayout>
              </c:layout>
              <c:spPr>
                <a:noFill/>
                <a:ln w="22874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261" b="1" i="0" u="none" strike="noStrike" baseline="0">
                      <a:solidFill>
                        <a:srgbClr val="FF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5070469770921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874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261" b="1" i="0" u="none" strike="noStrike" baseline="0">
                    <a:solidFill>
                      <a:srgbClr val="FF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25025</c:v>
                </c:pt>
                <c:pt idx="1">
                  <c:v>8831</c:v>
                </c:pt>
                <c:pt idx="2">
                  <c:v>7694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394560"/>
        <c:axId val="87576576"/>
        <c:axId val="0"/>
      </c:bar3DChart>
      <c:catAx>
        <c:axId val="87394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576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76576"/>
        <c:scaling>
          <c:orientation val="minMax"/>
        </c:scaling>
        <c:delete val="0"/>
        <c:axPos val="l"/>
        <c:majorGridlines>
          <c:spPr>
            <a:ln w="2858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85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394560"/>
        <c:crosses val="autoZero"/>
        <c:crossBetween val="between"/>
      </c:valAx>
      <c:spPr>
        <a:noFill/>
        <a:ln w="25535">
          <a:noFill/>
        </a:ln>
      </c:spPr>
    </c:plotArea>
    <c:legend>
      <c:legendPos val="r"/>
      <c:layout>
        <c:manualLayout>
          <c:xMode val="edge"/>
          <c:yMode val="edge"/>
          <c:x val="0.71779856499660777"/>
          <c:y val="0.4313304002467318"/>
          <c:w val="0.2775175948959383"/>
          <c:h val="0.13733894773944627"/>
        </c:manualLayout>
      </c:layout>
      <c:overlay val="0"/>
      <c:spPr>
        <a:noFill/>
        <a:ln w="2858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rgbClr val="FF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99FF"/>
    </a:solidFill>
    <a:ln>
      <a:noFill/>
    </a:ln>
  </c:spPr>
  <c:txPr>
    <a:bodyPr/>
    <a:lstStyle/>
    <a:p>
      <a:pPr>
        <a:defRPr sz="16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6"/>
      <c:rotY val="20"/>
      <c:depthPercent val="25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solidFill>
          <a:srgbClr val="CCFFCC"/>
        </a:solidFill>
        <a:ln w="12700">
          <a:solidFill>
            <a:schemeClr val="tx1"/>
          </a:solidFill>
          <a:prstDash val="solid"/>
        </a:ln>
      </c:spPr>
    </c:sideWall>
    <c:backWall>
      <c:thickness val="0"/>
      <c:spPr>
        <a:solidFill>
          <a:srgbClr val="CCFFCC"/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737704918032787E-2"/>
          <c:y val="1.9313304721030052E-2"/>
          <c:w val="0.6381733021077286"/>
          <c:h val="0.914163090128755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Культура и кинематография-34,7%</c:v>
                </c:pt>
              </c:strCache>
            </c:strRef>
          </c:tx>
          <c:spPr>
            <a:solidFill>
              <a:srgbClr val="FFCC00"/>
            </a:solidFill>
            <a:ln w="1245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1137933956071361E-4"/>
                  <c:y val="0.34165224753049139"/>
                </c:manualLayout>
              </c:layout>
              <c:spPr>
                <a:noFill/>
                <a:ln w="24916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8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916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78" b="1" i="0" u="none" strike="noStrike" baseline="0">
                    <a:solidFill>
                      <a:srgbClr val="7030A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5591.9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Социальная политика-0,3%</c:v>
                </c:pt>
              </c:strCache>
            </c:strRef>
          </c:tx>
          <c:spPr>
            <a:solidFill>
              <a:schemeClr val="accent1"/>
            </a:solidFill>
            <a:ln w="1245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4118208616340801E-2"/>
                  <c:y val="-1.2104043472186738E-2"/>
                </c:manualLayout>
              </c:layout>
              <c:spPr>
                <a:noFill/>
                <a:ln w="24916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178" b="1" i="0" u="none" strike="noStrike" baseline="0">
                      <a:solidFill>
                        <a:srgbClr val="00206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916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78" b="1" i="0" u="none" strike="noStrike" baseline="0">
                    <a:solidFill>
                      <a:srgbClr val="00206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569536"/>
        <c:axId val="87571072"/>
        <c:axId val="0"/>
      </c:bar3DChart>
      <c:catAx>
        <c:axId val="8756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57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571072"/>
        <c:scaling>
          <c:orientation val="minMax"/>
        </c:scaling>
        <c:delete val="0"/>
        <c:axPos val="l"/>
        <c:majorGridlines>
          <c:spPr>
            <a:ln w="3115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1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6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569536"/>
        <c:crosses val="autoZero"/>
        <c:crossBetween val="between"/>
      </c:valAx>
      <c:spPr>
        <a:noFill/>
        <a:ln w="25401">
          <a:noFill/>
        </a:ln>
      </c:spPr>
    </c:plotArea>
    <c:legend>
      <c:legendPos val="r"/>
      <c:layout>
        <c:manualLayout>
          <c:xMode val="edge"/>
          <c:yMode val="edge"/>
          <c:x val="0.7084308892806922"/>
          <c:y val="0.30472109286992721"/>
          <c:w val="0.286885194450342"/>
          <c:h val="0.39270375516785894"/>
        </c:manualLayout>
      </c:layout>
      <c:overlay val="0"/>
      <c:spPr>
        <a:noFill/>
        <a:ln w="3115">
          <a:solidFill>
            <a:schemeClr val="tx1"/>
          </a:solidFill>
          <a:prstDash val="solid"/>
        </a:ln>
      </c:spPr>
      <c:txPr>
        <a:bodyPr/>
        <a:lstStyle/>
        <a:p>
          <a:pPr>
            <a:defRPr sz="162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7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822014051522249E-2"/>
          <c:y val="3.6480686695278972E-2"/>
          <c:w val="0.61709601873536302"/>
          <c:h val="0.770386266094420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rgbClr val="00FF00"/>
            </a:solidFill>
            <a:ln w="13442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705667279433874E-3"/>
                  <c:y val="0.46398497246667697"/>
                </c:manualLayout>
              </c:layout>
              <c:spPr>
                <a:noFill/>
                <a:ln w="2688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81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005957133433685E-3"/>
                  <c:y val="0.53777695435129436"/>
                </c:manualLayout>
              </c:layout>
              <c:spPr>
                <a:noFill/>
                <a:ln w="26883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1481" b="1" i="0" u="none" strike="noStrike" baseline="0">
                      <a:solidFill>
                        <a:srgbClr val="7030A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685828054499584E-3"/>
                  <c:y val="0.58562091503267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883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481" b="1" i="0" u="none" strike="noStrike" baseline="0">
                    <a:solidFill>
                      <a:srgbClr val="7030A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3"/>
                <c:pt idx="0">
                  <c:v>2020 (факт)</c:v>
                </c:pt>
                <c:pt idx="1">
                  <c:v>2021 (факт)</c:v>
                </c:pt>
                <c:pt idx="2">
                  <c:v>2022 (план)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4422.6000000000004</c:v>
                </c:pt>
                <c:pt idx="1">
                  <c:v>5028.7</c:v>
                </c:pt>
                <c:pt idx="2" formatCode="0.0">
                  <c:v>5591.9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87616896"/>
        <c:axId val="87623552"/>
        <c:axId val="0"/>
      </c:bar3DChart>
      <c:catAx>
        <c:axId val="876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3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05" b="1" i="0" u="none" strike="noStrike" baseline="0">
                <a:solidFill>
                  <a:srgbClr val="7030A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76235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7623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7616896"/>
        <c:crosses val="autoZero"/>
        <c:crossBetween val="between"/>
        <c:majorUnit val="1000"/>
      </c:valAx>
      <c:spPr>
        <a:noFill/>
        <a:ln w="25383">
          <a:noFill/>
        </a:ln>
      </c:spPr>
    </c:plotArea>
    <c:legend>
      <c:legendPos val="r"/>
      <c:layout>
        <c:manualLayout>
          <c:xMode val="edge"/>
          <c:yMode val="edge"/>
          <c:x val="0.71779862869564215"/>
          <c:y val="0.4313304672532372"/>
          <c:w val="0.27751754598957068"/>
          <c:h val="0.13733906549352559"/>
        </c:manualLayout>
      </c:layout>
      <c:overlay val="0"/>
      <c:spPr>
        <a:noFill/>
        <a:ln w="3361">
          <a:solidFill>
            <a:schemeClr val="tx1"/>
          </a:solidFill>
          <a:prstDash val="solid"/>
        </a:ln>
      </c:spPr>
      <c:txPr>
        <a:bodyPr/>
        <a:lstStyle/>
        <a:p>
          <a:pPr>
            <a:defRPr sz="1752" b="1" i="0" u="none" strike="noStrike" baseline="0">
              <a:solidFill>
                <a:srgbClr val="7030A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CC99"/>
    </a:solidFill>
    <a:ln>
      <a:noFill/>
    </a:ln>
  </c:spPr>
  <c:txPr>
    <a:bodyPr/>
    <a:lstStyle/>
    <a:p>
      <a:pPr>
        <a:defRPr sz="190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C578017-55F0-423D-AC1E-A79F5A7F50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5610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B056EAC-B927-4FC5-8B21-0664457D5BC5}" type="slidenum">
              <a:rPr lang="ru-RU" altLang="ru-RU" smtClean="0">
                <a:latin typeface="Arial" charset="0"/>
                <a:cs typeface="Arial" charset="0"/>
              </a:rPr>
              <a:pPr/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  <a:p>
            <a:endParaRPr lang="ru-RU" altLang="ru-RU" smtClean="0">
              <a:latin typeface="Arial" charset="0"/>
            </a:endParaRPr>
          </a:p>
          <a:p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915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915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16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916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16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916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5DA1B7-3EC9-464D-9E17-5E69D7D857EA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D9244E-A0EE-4262-A3CE-1FEDFE1709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A3122-97B3-4236-BED2-4F2CD7D6E34F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D68B89-94AE-4144-B9DF-5308F63E93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71809-AA83-41CD-BD47-7B54C667ADA2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D14FCA-494A-4BE1-BCA5-0053CEA8DA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kumimoji="1" lang="ru-RU" smtClean="0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kumimoji="1" lang="ru-RU" smtClean="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kumimoji="1" lang="ru-RU">
                <a:latin typeface="Arial" pitchFamily="34" charset="0"/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0"/>
              <a:ext cx="816" cy="3975"/>
              <a:chOff x="4944" y="0"/>
              <a:chExt cx="816" cy="3975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0"/>
                <a:ext cx="480" cy="1431"/>
                <a:chOff x="5280" y="0"/>
                <a:chExt cx="480" cy="1431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5" y="-1"/>
                  <a:ext cx="174" cy="176"/>
                  <a:chOff x="166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67" y="323"/>
                    <a:ext cx="1690" cy="2560"/>
                    <a:chOff x="166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23" y="323"/>
                      <a:ext cx="1234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ru-RU">
                        <a:latin typeface="Arial" pitchFamily="34" charset="0"/>
                        <a:cs typeface="+mn-cs"/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67" y="381"/>
                      <a:ext cx="865" cy="2065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ru-RU">
                        <a:latin typeface="Arial" pitchFamily="34" charset="0"/>
                        <a:cs typeface="+mn-cs"/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>
                      <a:defRPr/>
                    </a:pPr>
                    <a:endParaRPr lang="ru-RU" smtClean="0">
                      <a:cs typeface="+mn-cs"/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09" y="745"/>
                    <a:ext cx="262" cy="524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7" y="1588"/>
                    <a:ext cx="398" cy="349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25" y="1923"/>
                    <a:ext cx="146" cy="567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ru-RU">
                      <a:latin typeface="Arial" pitchFamily="34" charset="0"/>
                      <a:cs typeface="+mn-cs"/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kumimoji="1" lang="ru-RU" smtClean="0">
                <a:cs typeface="+mn-cs"/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ru-RU">
                <a:latin typeface="Arial" pitchFamily="34" charset="0"/>
                <a:cs typeface="+mn-cs"/>
              </a:endParaRPr>
            </a:p>
          </p:txBody>
        </p:sp>
      </p:grpSp>
      <p:sp>
        <p:nvSpPr>
          <p:cNvPr id="78905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8906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0D04-518C-4A39-9032-5A07C33482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9F2D41-2672-4D8D-91A6-DD32B0BD84A8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15372C-0125-44A0-8E4B-F8C61658CCD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3B3D7D-87B4-4C0A-A2A9-197EF8D70330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CA74D3-DD8F-48B8-933B-A7C33F9D681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BF557-2F47-4DC2-8206-08D8675C2D63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159CC8-E7E5-4E90-83CB-A812F7F3D7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46D25C-2FE3-4B87-8E2F-FD41BCE7B63B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764BABC-569F-4FF1-9E7F-C0C37373513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11170B-AFF5-483A-8CDC-60B67179CE45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1A4E54-C254-4BD5-82B4-0190806D348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D7E22B-6D1E-401B-B71A-FDD6FEF7BD7E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C93A59-550E-454D-A8FD-99CE6FF1F4B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C01E12-AFA0-479E-91D4-9975AD6B5E96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D68DB4-0EDF-484B-ADE9-4B4B0C937D7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DE0885-1651-4276-8367-2E676D131ADE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EA7098-1BCD-4B43-9EF3-65FB4160507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FF40E810-EF96-4649-896B-A24CC080B789}" type="datetimeFigureOut">
              <a:rPr lang="ru-RU"/>
              <a:pPr/>
              <a:t>22.02.2022</a:t>
            </a:fld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F21D8F-4984-4F5B-AB7C-1091D9694517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81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3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813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14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4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4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ru-RU"/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174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7" name="Rectangle 5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EB5C276-EEA4-4387-8BD1-E363C4B22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hart" Target="../charts/chart5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284538"/>
            <a:ext cx="7918450" cy="3024187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altLang="ru-RU" sz="3200" b="1" i="1" smtClean="0">
                <a:solidFill>
                  <a:srgbClr val="0066FF"/>
                </a:solidFill>
                <a:latin typeface="Times New Roman" pitchFamily="18" charset="0"/>
              </a:rPr>
              <a:t>ПРОЕКТ БЮДЖЕТА МУНИЦИПАЛЬНОГО ОБРАЗОВАНИЯ ПОСЕЛОК КРАСНОЕ ЭХО (СЕЛЬСКОЕ ПОСЕЛЕНИЕ) </a:t>
            </a:r>
            <a:br>
              <a:rPr lang="ru-RU" altLang="ru-RU" sz="3200" b="1" i="1" smtClean="0">
                <a:solidFill>
                  <a:srgbClr val="0066FF"/>
                </a:solidFill>
                <a:latin typeface="Times New Roman" pitchFamily="18" charset="0"/>
              </a:rPr>
            </a:br>
            <a:r>
              <a:rPr lang="ru-RU" altLang="ru-RU" sz="3200" b="1" i="1" smtClean="0">
                <a:solidFill>
                  <a:srgbClr val="0066FF"/>
                </a:solidFill>
                <a:latin typeface="Times New Roman" pitchFamily="18" charset="0"/>
              </a:rPr>
              <a:t>НА 2022 ГОД  И  ПЛАНОВЫЙ ПЕРИОД 2023-2024 ГОДОВ</a:t>
            </a:r>
          </a:p>
        </p:txBody>
      </p:sp>
      <p:sp>
        <p:nvSpPr>
          <p:cNvPr id="16386" name="AutoShape 8"/>
          <p:cNvSpPr>
            <a:spLocks noChangeArrowheads="1"/>
          </p:cNvSpPr>
          <p:nvPr/>
        </p:nvSpPr>
        <p:spPr bwMode="auto">
          <a:xfrm>
            <a:off x="1258888" y="1268413"/>
            <a:ext cx="6842125" cy="1008062"/>
          </a:xfrm>
          <a:prstGeom prst="wedgeEllipseCallout">
            <a:avLst>
              <a:gd name="adj1" fmla="val 19532"/>
              <a:gd name="adj2" fmla="val 146083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i="1">
                <a:solidFill>
                  <a:srgbClr val="800000"/>
                </a:solidFill>
              </a:rPr>
              <a:t>МУНИЦИПАЛЬНОЕ ОБРАЗОВАНИЕ ПОСЕЛОК КРАСНОЕ ЭХО</a:t>
            </a:r>
          </a:p>
        </p:txBody>
      </p:sp>
      <p:pic>
        <p:nvPicPr>
          <p:cNvPr id="16387" name="Picture 8" descr="https://im0-tub-ru.yandex.net/i?id=24bce7650308faf0fb8afdaebd0b6003&amp;n=33&amp;w=120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274638"/>
            <a:ext cx="8145462" cy="417512"/>
          </a:xfrm>
        </p:spPr>
        <p:txBody>
          <a:bodyPr/>
          <a:lstStyle/>
          <a:p>
            <a:r>
              <a:rPr lang="ru-RU" sz="2400" b="0">
                <a:solidFill>
                  <a:srgbClr val="0033CC"/>
                </a:solidFill>
              </a:rPr>
              <a:t/>
            </a:r>
            <a:br>
              <a:rPr lang="ru-RU" sz="2400" b="0">
                <a:solidFill>
                  <a:srgbClr val="0033CC"/>
                </a:solidFill>
              </a:rPr>
            </a:br>
            <a:r>
              <a:rPr lang="ru-RU" sz="2400" b="0">
                <a:solidFill>
                  <a:srgbClr val="0033CC"/>
                </a:solidFill>
              </a:rPr>
              <a:t/>
            </a:r>
            <a:br>
              <a:rPr lang="ru-RU" sz="2400" b="0">
                <a:solidFill>
                  <a:srgbClr val="0033CC"/>
                </a:solidFill>
              </a:rPr>
            </a:br>
            <a:r>
              <a:rPr lang="ru-RU" sz="2400" b="0">
                <a:solidFill>
                  <a:srgbClr val="FFFFFF"/>
                </a:solidFill>
              </a:rPr>
              <a:t>Структура расходов бюджета Красноэховского  сельского поселения в 2022 году – 15 044,1 тыс. рублей</a:t>
            </a:r>
            <a:br>
              <a:rPr lang="ru-RU" sz="2400" b="0">
                <a:solidFill>
                  <a:srgbClr val="FFFFFF"/>
                </a:solidFill>
              </a:rPr>
            </a:br>
            <a:endParaRPr lang="ru-RU" sz="2400" b="0">
              <a:solidFill>
                <a:srgbClr val="FFFFFF"/>
              </a:solidFill>
            </a:endParaRPr>
          </a:p>
        </p:txBody>
      </p:sp>
      <p:graphicFrame>
        <p:nvGraphicFramePr>
          <p:cNvPr id="26626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61963" y="2762250"/>
          <a:ext cx="4030662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r:id="rId3" imgW="3621338" imgH="1975275" progId="Excel.Chart.8">
                  <p:embed/>
                </p:oleObj>
              </mc:Choice>
              <mc:Fallback>
                <p:oleObj r:id="rId3" imgW="3621338" imgH="1975275" progId="Excel.Char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3" y="2762250"/>
                        <a:ext cx="4030662" cy="199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98568593"/>
              </p:ext>
            </p:extLst>
          </p:nvPr>
        </p:nvGraphicFramePr>
        <p:xfrm>
          <a:off x="230188" y="1554163"/>
          <a:ext cx="8250237" cy="5253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291512" cy="1301750"/>
          </a:xfrm>
          <a:solidFill>
            <a:srgbClr val="FFFF66"/>
          </a:solidFill>
        </p:spPr>
        <p:txBody>
          <a:bodyPr/>
          <a:lstStyle/>
          <a:p>
            <a:r>
              <a:rPr lang="ru-RU" sz="2000" b="0" dirty="0">
                <a:solidFill>
                  <a:srgbClr val="990099"/>
                </a:solidFill>
              </a:rPr>
              <a:t>Динамика расходов бюджета муниципального образования поселок Красное Эхо (сельское поселение) на реализацию областных и муниципальных целевых программ</a:t>
            </a:r>
            <a:r>
              <a:rPr lang="ru-RU" sz="2000" dirty="0">
                <a:solidFill>
                  <a:srgbClr val="990099"/>
                </a:solidFill>
              </a:rPr>
              <a:t/>
            </a:r>
            <a:br>
              <a:rPr lang="ru-RU" sz="2000" dirty="0">
                <a:solidFill>
                  <a:srgbClr val="990099"/>
                </a:solidFill>
              </a:rPr>
            </a:br>
            <a:endParaRPr lang="ru-RU" sz="2000" dirty="0">
              <a:solidFill>
                <a:srgbClr val="990099"/>
              </a:solidFill>
            </a:endParaRP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383124001"/>
              </p:ext>
            </p:extLst>
          </p:nvPr>
        </p:nvGraphicFramePr>
        <p:xfrm>
          <a:off x="519113" y="1895475"/>
          <a:ext cx="8128000" cy="399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0">
                <a:solidFill>
                  <a:srgbClr val="FFFFFF"/>
                </a:solidFill>
              </a:rPr>
              <a:t>Структура расходов бюджета МО п. Красное Эхо (сельское поселение) на социально-культурную сферу в 2022 году</a:t>
            </a:r>
            <a:br>
              <a:rPr lang="ru-RU" sz="2400" b="0">
                <a:solidFill>
                  <a:srgbClr val="FFFFFF"/>
                </a:solidFill>
              </a:rPr>
            </a:br>
            <a:endParaRPr lang="ru-RU" sz="2400" b="0">
              <a:solidFill>
                <a:srgbClr val="FFFFFF"/>
              </a:solidFill>
            </a:endParaRPr>
          </a:p>
        </p:txBody>
      </p:sp>
      <p:graphicFrame>
        <p:nvGraphicFramePr>
          <p:cNvPr id="2" name="Object 7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471617647"/>
              </p:ext>
            </p:extLst>
          </p:nvPr>
        </p:nvGraphicFramePr>
        <p:xfrm>
          <a:off x="755650" y="1700213"/>
          <a:ext cx="8116888" cy="436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291512" cy="1301750"/>
          </a:xfrm>
          <a:solidFill>
            <a:srgbClr val="FFFF66"/>
          </a:solidFill>
        </p:spPr>
        <p:txBody>
          <a:bodyPr/>
          <a:lstStyle/>
          <a:p>
            <a:r>
              <a:rPr lang="ru-RU" altLang="ru-RU" sz="2800" b="0">
                <a:solidFill>
                  <a:srgbClr val="990099"/>
                </a:solidFill>
              </a:rPr>
              <a:t>Динамика расходов бюджета МО п. Красное Эхо (сельское поселение)на культуру, кинематографию</a:t>
            </a:r>
            <a:r>
              <a:rPr lang="ru-RU" altLang="ru-RU" sz="2800">
                <a:solidFill>
                  <a:srgbClr val="990099"/>
                </a:solidFill>
              </a:rPr>
              <a:t/>
            </a:r>
            <a:br>
              <a:rPr lang="ru-RU" altLang="ru-RU" sz="2800">
                <a:solidFill>
                  <a:srgbClr val="990099"/>
                </a:solidFill>
              </a:rPr>
            </a:br>
            <a:endParaRPr lang="ru-RU" altLang="ru-RU" sz="2800">
              <a:solidFill>
                <a:srgbClr val="990099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3304557311"/>
              </p:ext>
            </p:extLst>
          </p:nvPr>
        </p:nvGraphicFramePr>
        <p:xfrm>
          <a:off x="446088" y="1608138"/>
          <a:ext cx="8647112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3563888" y="3789040"/>
            <a:ext cx="864096" cy="576064"/>
          </a:xfrm>
          <a:prstGeom prst="notchedRightArrow">
            <a:avLst>
              <a:gd name="adj1" fmla="val 50000"/>
              <a:gd name="adj2" fmla="val 29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000" dirty="0" smtClean="0"/>
              <a:t>111,2%</a:t>
            </a:r>
            <a:endParaRPr lang="ru-RU" alt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0">
                <a:solidFill>
                  <a:srgbClr val="FFFFFF"/>
                </a:solidFill>
              </a:rPr>
              <a:t>Культура и кинематография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8661400" cy="49577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30723" name="AutoShape 4"/>
          <p:cNvSpPr>
            <a:spLocks noChangeArrowheads="1"/>
          </p:cNvSpPr>
          <p:nvPr/>
        </p:nvSpPr>
        <p:spPr bwMode="auto">
          <a:xfrm>
            <a:off x="250825" y="1196975"/>
            <a:ext cx="8713788" cy="609600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i="1">
                <a:solidFill>
                  <a:schemeClr val="bg2"/>
                </a:solidFill>
              </a:rPr>
              <a:t>Общий объем расходов по отрасли культура на 2022 год – 4521,9 тыс. рублей</a:t>
            </a:r>
          </a:p>
        </p:txBody>
      </p:sp>
      <p:sp>
        <p:nvSpPr>
          <p:cNvPr id="30724" name="AutoShape 5"/>
          <p:cNvSpPr>
            <a:spLocks noChangeArrowheads="1"/>
          </p:cNvSpPr>
          <p:nvPr/>
        </p:nvSpPr>
        <p:spPr bwMode="auto">
          <a:xfrm>
            <a:off x="250825" y="2205038"/>
            <a:ext cx="8642350" cy="3960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b="1">
                <a:solidFill>
                  <a:schemeClr val="hlink"/>
                </a:solidFill>
              </a:rPr>
              <a:t>Финансовое обеспечение выполнения муниципального задания</a:t>
            </a:r>
          </a:p>
          <a:p>
            <a:r>
              <a:rPr lang="ru-RU" altLang="ru-RU" b="1">
                <a:solidFill>
                  <a:schemeClr val="hlink"/>
                </a:solidFill>
              </a:rPr>
              <a:t>– 4471,0 тыс. рублей.</a:t>
            </a:r>
          </a:p>
          <a:p>
            <a:r>
              <a:rPr lang="ru-RU" altLang="ru-RU" b="1">
                <a:solidFill>
                  <a:schemeClr val="hlink"/>
                </a:solidFill>
              </a:rPr>
              <a:t>Расходы бюджета поселения в сфере культуры позволят оказать</a:t>
            </a:r>
          </a:p>
          <a:p>
            <a:r>
              <a:rPr lang="ru-RU" altLang="ru-RU" b="1">
                <a:solidFill>
                  <a:schemeClr val="hlink"/>
                </a:solidFill>
              </a:rPr>
              <a:t>следующий объем муниципальных услуг.</a:t>
            </a:r>
          </a:p>
          <a:p>
            <a:pPr>
              <a:buFontTx/>
              <a:buChar char="-"/>
            </a:pPr>
            <a:r>
              <a:rPr lang="ru-RU" altLang="ru-RU" b="1">
                <a:solidFill>
                  <a:schemeClr val="hlink"/>
                </a:solidFill>
              </a:rPr>
              <a:t>Услуги развлекательного характера- 500 мероприятий;</a:t>
            </a:r>
          </a:p>
          <a:p>
            <a:pPr>
              <a:buFontTx/>
              <a:buChar char="-"/>
            </a:pPr>
            <a:r>
              <a:rPr lang="ru-RU" altLang="ru-RU" b="1">
                <a:solidFill>
                  <a:schemeClr val="hlink"/>
                </a:solidFill>
              </a:rPr>
              <a:t>Услуги социально-культурного и просветительского характера – 102 </a:t>
            </a:r>
          </a:p>
          <a:p>
            <a:r>
              <a:rPr lang="ru-RU" altLang="ru-RU" b="1">
                <a:solidFill>
                  <a:schemeClr val="hlink"/>
                </a:solidFill>
              </a:rPr>
              <a:t>мероприятия;</a:t>
            </a:r>
          </a:p>
          <a:p>
            <a:pPr>
              <a:buFontTx/>
              <a:buChar char="-"/>
            </a:pPr>
            <a:r>
              <a:rPr lang="ru-RU" altLang="ru-RU" b="1">
                <a:solidFill>
                  <a:schemeClr val="hlink"/>
                </a:solidFill>
              </a:rPr>
              <a:t>Создание условий для занятия любительским художественным</a:t>
            </a:r>
          </a:p>
          <a:p>
            <a:r>
              <a:rPr lang="ru-RU" altLang="ru-RU" b="1">
                <a:solidFill>
                  <a:schemeClr val="hlink"/>
                </a:solidFill>
              </a:rPr>
              <a:t>творчеством – 10 мероприятий.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FF00"/>
                </a:solidFill>
              </a:rPr>
              <a:t>КОНТАКТЫ:</a:t>
            </a:r>
          </a:p>
        </p:txBody>
      </p:sp>
      <p:pic>
        <p:nvPicPr>
          <p:cNvPr id="33796" name="Рисунок 3" descr="figure_hold_out_phone.png"/>
          <p:cNvPicPr>
            <a:picLocks noGrp="1" noChangeAspect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28775"/>
            <a:ext cx="3530600" cy="4275138"/>
          </a:xfrm>
          <a:noFill/>
          <a:ln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203575" y="1628775"/>
            <a:ext cx="3744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276600" y="1628775"/>
            <a:ext cx="4032250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FFFFFF"/>
                </a:solidFill>
              </a:rPr>
              <a:t>Администрация муниципального образования поселок Красное Эхо (сельское поселение) Гусь-Хрустального района Владимирской области</a:t>
            </a:r>
          </a:p>
          <a:p>
            <a:pPr algn="ctr"/>
            <a:r>
              <a:rPr lang="ru-RU" sz="1400">
                <a:solidFill>
                  <a:srgbClr val="FFFFFF"/>
                </a:solidFill>
              </a:rPr>
              <a:t>ИНН 3314900262</a:t>
            </a:r>
          </a:p>
          <a:p>
            <a:pPr algn="ctr"/>
            <a:r>
              <a:rPr lang="ru-RU" sz="1400">
                <a:solidFill>
                  <a:srgbClr val="FFFFFF"/>
                </a:solidFill>
              </a:rPr>
              <a:t>КПП 331401001</a:t>
            </a:r>
          </a:p>
          <a:p>
            <a:pPr algn="ctr"/>
            <a:r>
              <a:rPr lang="ru-RU" sz="1400">
                <a:solidFill>
                  <a:srgbClr val="FFFFFF"/>
                </a:solidFill>
              </a:rPr>
              <a:t>ОГРН 1023300933523</a:t>
            </a:r>
          </a:p>
          <a:p>
            <a:pPr algn="ctr"/>
            <a:r>
              <a:rPr lang="ru-RU" sz="1400">
                <a:solidFill>
                  <a:srgbClr val="FFFFFF"/>
                </a:solidFill>
              </a:rPr>
              <a:t>Почтовый адрес: 601566, Владимирская область, Гусь-Хрустальный район, п.Красное Эхо, ул.Речная,д.1</a:t>
            </a:r>
          </a:p>
          <a:p>
            <a:pPr algn="ctr"/>
            <a:r>
              <a:rPr lang="ru-RU" sz="1400">
                <a:solidFill>
                  <a:srgbClr val="FFFFFF"/>
                </a:solidFill>
              </a:rPr>
              <a:t>Тел</a:t>
            </a:r>
            <a:r>
              <a:rPr lang="en-US" sz="1400">
                <a:solidFill>
                  <a:srgbClr val="FFFFFF"/>
                </a:solidFill>
              </a:rPr>
              <a:t>/</a:t>
            </a:r>
            <a:r>
              <a:rPr lang="ru-RU" sz="1400">
                <a:solidFill>
                  <a:srgbClr val="FFFFFF"/>
                </a:solidFill>
              </a:rPr>
              <a:t>факс</a:t>
            </a:r>
            <a:r>
              <a:rPr lang="en-US" sz="1400">
                <a:solidFill>
                  <a:srgbClr val="FFFFFF"/>
                </a:solidFill>
              </a:rPr>
              <a:t>:</a:t>
            </a:r>
            <a:r>
              <a:rPr lang="ru-RU" sz="1400">
                <a:solidFill>
                  <a:srgbClr val="FFFFFF"/>
                </a:solidFill>
              </a:rPr>
              <a:t> 8(49241)</a:t>
            </a:r>
            <a:r>
              <a:rPr lang="en-US" sz="1400">
                <a:solidFill>
                  <a:srgbClr val="FFFFFF"/>
                </a:solidFill>
              </a:rPr>
              <a:t> </a:t>
            </a:r>
            <a:r>
              <a:rPr lang="ru-RU" sz="1400">
                <a:solidFill>
                  <a:srgbClr val="FFFFFF"/>
                </a:solidFill>
              </a:rPr>
              <a:t>5-05-07 / 5-04-70</a:t>
            </a:r>
          </a:p>
          <a:p>
            <a:pPr algn="ctr"/>
            <a:r>
              <a:rPr lang="ru-RU" sz="1400">
                <a:solidFill>
                  <a:srgbClr val="FFFFFF"/>
                </a:solidFill>
              </a:rPr>
              <a:t>адрес эл.почты: а</a:t>
            </a:r>
            <a:r>
              <a:rPr lang="en-US" sz="1400">
                <a:solidFill>
                  <a:srgbClr val="FFFFFF"/>
                </a:solidFill>
              </a:rPr>
              <a:t>dminecho@gus.elcom.ru</a:t>
            </a:r>
            <a:endParaRPr lang="ru-RU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7477125" cy="431800"/>
          </a:xfrm>
        </p:spPr>
        <p:txBody>
          <a:bodyPr/>
          <a:lstStyle/>
          <a:p>
            <a:r>
              <a:rPr lang="ru-RU" sz="3200" b="0">
                <a:solidFill>
                  <a:srgbClr val="FFFFFF"/>
                </a:solidFill>
              </a:rPr>
              <a:t/>
            </a:r>
            <a:br>
              <a:rPr lang="ru-RU" sz="3200" b="0">
                <a:solidFill>
                  <a:srgbClr val="FFFFFF"/>
                </a:solidFill>
              </a:rPr>
            </a:br>
            <a:r>
              <a:rPr lang="ru-RU" sz="3200" b="0">
                <a:solidFill>
                  <a:srgbClr val="FFFFFF"/>
                </a:solidFill>
              </a:rPr>
              <a:t>СЛОВАРЬ</a:t>
            </a:r>
            <a:r>
              <a:rPr lang="ru-RU" b="0">
                <a:solidFill>
                  <a:srgbClr val="FFFFFF"/>
                </a:solidFill>
              </a:rPr>
              <a:t/>
            </a:r>
            <a:br>
              <a:rPr lang="ru-RU" b="0">
                <a:solidFill>
                  <a:srgbClr val="FFFFFF"/>
                </a:solidFill>
              </a:rPr>
            </a:br>
            <a:endParaRPr lang="ru-RU" b="0">
              <a:solidFill>
                <a:srgbClr val="FFFFFF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981075"/>
            <a:ext cx="7386638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А</a:t>
            </a: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Администратор доходов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 внебюджетным фондом, Центральный банк Российской Федерации, казенное учреждение, осуществляющий(ее): - контроль за правильностью исчисления, - полнотой и своевременностью уплаты, - начисление, - учет, - взыскание, - принятие решений о возврате (зачете) излишне уплаченных (взысканных) платежей, пеней и штрафов по ним, являющихся доходами бюджетов бюджетной системы РФ.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Администратор источников финансирования дефицита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 внебюджетным фондом, иная организация, имеющий(ая) право осуществлять операции с источниками финансирования дефицита бюджета.</a:t>
            </a: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Б</a:t>
            </a: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Бюджет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2. Представляет собой главный финансовый документ страны</a:t>
            </a:r>
            <a:r>
              <a:rPr lang="ru-RU" sz="1200" b="1">
                <a:solidFill>
                  <a:srgbClr val="FFFFFF"/>
                </a:solidFill>
              </a:rPr>
              <a:t> (</a:t>
            </a:r>
            <a:r>
              <a:rPr lang="ru-RU" sz="1200">
                <a:solidFill>
                  <a:srgbClr val="FFFFFF"/>
                </a:solidFill>
              </a:rPr>
              <a:t>региона, муниципалитета, поселения), утверждаемый органом законодательной власти соответствующего уровня управления.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Бюджет субъекта Российской Федерации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1. Фонд денежных средств субъекта РФ. Бюджет субъекта РФ может быть: - собственно бюджет региона – фонд денежных средств, предназначенный для финансирования функций,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отнесенных к предметам ведения субъекта РФ; - консолидированный – включает в себя бюджет региона и бюджеты муниципальных образований, входящих в состав данного региона.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2. Основной финансовый документ региона на текущий финансовый год, имеющий силу закона</a:t>
            </a:r>
            <a:r>
              <a:rPr lang="ru-RU" sz="1200">
                <a:solidFill>
                  <a:srgbClr val="22228B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22228B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Бюджет федеральный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1. Фонд денежных средств, предназначенный для финансирования функций, отнесенных к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предметам ведения государства.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2. Основной финансовый документ страны на текущий финансовый год, имеющий силу закона.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ru-RU" sz="9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endParaRPr lang="ru-RU" sz="9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77800"/>
          </a:xfrm>
        </p:spPr>
        <p:txBody>
          <a:bodyPr/>
          <a:lstStyle/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549275"/>
            <a:ext cx="7386638" cy="5546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tx2"/>
                </a:solidFill>
              </a:rPr>
              <a:t>В</a:t>
            </a:r>
          </a:p>
          <a:p>
            <a:pPr>
              <a:lnSpc>
                <a:spcPct val="80000"/>
              </a:lnSpc>
            </a:pPr>
            <a:endParaRPr lang="ru-RU" sz="1800">
              <a:solidFill>
                <a:srgbClr val="22228B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tx2"/>
                </a:solidFill>
              </a:rPr>
              <a:t>Ведомственная структура расходов бюджета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FFFFFF"/>
                </a:solidFill>
              </a:rPr>
              <a:t>Распределение бюджетных средств по главным распорядителям бюджетных средств, по разделам, подразделам, целевым статьям и видам расходов бюджетной классификации Российской Федерации.</a:t>
            </a:r>
          </a:p>
          <a:p>
            <a:pPr>
              <a:lnSpc>
                <a:spcPct val="80000"/>
              </a:lnSpc>
            </a:pPr>
            <a:endParaRPr lang="ru-RU" sz="18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tx2"/>
                </a:solidFill>
              </a:rPr>
              <a:t>Внешний долг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FFFFFF"/>
                </a:solidFill>
              </a:rPr>
              <a:t>Долг, выраженный в иностранной валюте. В объем внешнего долга не включается долг субъектов РФ и муниципальных образований перед Российской Федерацией, выраженный 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>
                <a:solidFill>
                  <a:srgbClr val="FFFFFF"/>
                </a:solidFill>
              </a:rPr>
              <a:t>     иностранной валюте.</a:t>
            </a:r>
          </a:p>
          <a:p>
            <a:pPr>
              <a:lnSpc>
                <a:spcPct val="80000"/>
              </a:lnSpc>
            </a:pPr>
            <a:endParaRPr lang="ru-RU" sz="18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800" b="1">
                <a:solidFill>
                  <a:schemeClr val="tx2"/>
                </a:solidFill>
              </a:rPr>
              <a:t>Внутренний долг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FFFFFF"/>
                </a:solidFill>
              </a:rPr>
              <a:t>Долг, выраженный в валюте РФ (рублях), а также долг субъектов РФ и муниципальных образований перед Российской Федерацией, выраженный в иностранной валюте.</a:t>
            </a:r>
          </a:p>
          <a:p>
            <a:pPr>
              <a:lnSpc>
                <a:spcPct val="80000"/>
              </a:lnSpc>
            </a:pPr>
            <a:endParaRPr lang="ru-RU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7477125" cy="142875"/>
          </a:xfrm>
        </p:spPr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7386638" cy="5434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Г</a:t>
            </a: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Главный администратор доходов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внебюджетным фондом, Центральный банк Российской Федерации, казенное учреждение,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имеющий(ее) в своем ведении администраторов доходов бюджета.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Главный администратор источников финансирования дефицита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внебюджетным фондом, иная организация, имеющий(ая) в своем ведении администраторов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источников финансирования дефицита бюджета.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Главный распорядитель бюджетных средств (ГРБС)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внебюджетным фондом, или наиболее значимое учреждение науки, образования, культуры 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здравоохранения, напрямую получающий(ее) средства из бюджета и наделенный правом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распределять их между подведомственными распорядителями и получателями бюджетных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средств.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Государственная или муниципальная гарантия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Вид долгового обязательства государства (муниципального образования). Предполагает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обязанность государства (муниципального образования) уплатить кредитору (бенефициару)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определенную денежную сумму за должника (принципала) за счет средств соответствующего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бюджета при наступлении гарантийного случая.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chemeClr val="tx2"/>
                </a:solidFill>
              </a:rPr>
              <a:t>Государственная программа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Система мероприятий и инструментов государственной политики, обеспечивающих в рамках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реализации ключевых государственных функций достижение приоритетов и целей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Государственной политики в сфере социально-экономического развития и безопасности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7477125" cy="71438"/>
          </a:xfrm>
        </p:spPr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92150"/>
            <a:ext cx="7386638" cy="4497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Государственное (муниципальное) задание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rgbClr val="FFFFFF"/>
                </a:solidFill>
              </a:rPr>
              <a:t>Документ, содержащий требования к составу, качеству, объему, условиям, порядку и результатам оказания государственных (муниципальных) услуг (выполнения работ).</a:t>
            </a:r>
          </a:p>
          <a:p>
            <a:pPr>
              <a:lnSpc>
                <a:spcPct val="80000"/>
              </a:lnSpc>
            </a:pPr>
            <a:endParaRPr lang="ru-RU" sz="1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Государственные (муниципальные) услуги (работы)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rgbClr val="FFFFFF"/>
                </a:solidFill>
              </a:rPr>
              <a:t>Услуги (работы), оказываемые (выполняемые) органами государственной власти (органами местного самоуправления), государственными (муниципальными) учреждениями.</a:t>
            </a:r>
          </a:p>
          <a:p>
            <a:pPr>
              <a:lnSpc>
                <a:spcPct val="80000"/>
              </a:lnSpc>
            </a:pPr>
            <a:endParaRPr lang="ru-RU" sz="1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Государственный или муниципальный долг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rgbClr val="FFFFFF"/>
                </a:solidFill>
              </a:rPr>
              <a:t>Обязательства публично-правового образования по полученным кредитам, выпущенным ценным бумагам, предоставленным гарантиям перед третьими лицами.</a:t>
            </a:r>
          </a:p>
          <a:p>
            <a:pPr>
              <a:lnSpc>
                <a:spcPct val="80000"/>
              </a:lnSpc>
            </a:pPr>
            <a:endParaRPr lang="ru-RU" sz="1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Д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Дефицит бюджета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rgbClr val="FFFFFF"/>
                </a:solidFill>
              </a:rPr>
              <a:t>Превышение расходов бюджета над его доходами.</a:t>
            </a:r>
          </a:p>
          <a:p>
            <a:pPr>
              <a:lnSpc>
                <a:spcPct val="80000"/>
              </a:lnSpc>
            </a:pPr>
            <a:endParaRPr lang="ru-RU" sz="14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Дотации</a:t>
            </a:r>
          </a:p>
          <a:p>
            <a:pPr>
              <a:lnSpc>
                <a:spcPct val="80000"/>
              </a:lnSpc>
            </a:pPr>
            <a:r>
              <a:rPr lang="ru-RU" sz="1400">
                <a:solidFill>
                  <a:srgbClr val="FFFFFF"/>
                </a:solidFill>
              </a:rPr>
              <a:t>Средства,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использования.</a:t>
            </a:r>
          </a:p>
          <a:p>
            <a:pPr>
              <a:lnSpc>
                <a:spcPct val="80000"/>
              </a:lnSpc>
            </a:pPr>
            <a:endParaRPr lang="ru-RU" sz="14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10"/>
          <p:cNvSpPr>
            <a:spLocks noChangeArrowheads="1"/>
          </p:cNvSpPr>
          <p:nvPr/>
        </p:nvSpPr>
        <p:spPr bwMode="auto">
          <a:xfrm>
            <a:off x="2627313" y="1916113"/>
            <a:ext cx="3889375" cy="288131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100A0A"/>
                </a:solidFill>
              </a:rPr>
              <a:t>Основа формирования проекта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бюджета Красноэховского сельского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поселения на 2022-2024 годы</a:t>
            </a:r>
          </a:p>
        </p:txBody>
      </p:sp>
      <p:sp>
        <p:nvSpPr>
          <p:cNvPr id="18434" name="AutoShape 11"/>
          <p:cNvSpPr>
            <a:spLocks noChangeArrowheads="1"/>
          </p:cNvSpPr>
          <p:nvPr/>
        </p:nvSpPr>
        <p:spPr bwMode="auto">
          <a:xfrm>
            <a:off x="107950" y="3860800"/>
            <a:ext cx="2951163" cy="1871663"/>
          </a:xfrm>
          <a:prstGeom prst="flowChartProcess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100A0A"/>
                </a:solidFill>
              </a:rPr>
              <a:t>Прогноз социально-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экономического развития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Красноэховского сельского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поселения 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на 2022-2024 годы</a:t>
            </a:r>
          </a:p>
          <a:p>
            <a:pPr algn="ctr"/>
            <a:endParaRPr lang="ru-RU" altLang="ru-RU"/>
          </a:p>
        </p:txBody>
      </p:sp>
      <p:sp>
        <p:nvSpPr>
          <p:cNvPr id="18435" name="AutoShape 12"/>
          <p:cNvSpPr>
            <a:spLocks noChangeArrowheads="1"/>
          </p:cNvSpPr>
          <p:nvPr/>
        </p:nvSpPr>
        <p:spPr bwMode="auto">
          <a:xfrm>
            <a:off x="468313" y="333375"/>
            <a:ext cx="2808287" cy="2087563"/>
          </a:xfrm>
          <a:prstGeom prst="flowChartProcess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/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Указ 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Президента РФ от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07 мая 2018 года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«О национальных целях 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и стратегических задачах 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развития РФ до </a:t>
            </a:r>
          </a:p>
          <a:p>
            <a:pPr algn="ctr"/>
            <a:r>
              <a:rPr lang="ru-RU" altLang="ru-RU">
                <a:solidFill>
                  <a:schemeClr val="bg2"/>
                </a:solidFill>
              </a:rPr>
              <a:t>2024 года»</a:t>
            </a:r>
          </a:p>
          <a:p>
            <a:pPr algn="ctr"/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18436" name="AutoShape 13"/>
          <p:cNvSpPr>
            <a:spLocks noChangeArrowheads="1"/>
          </p:cNvSpPr>
          <p:nvPr/>
        </p:nvSpPr>
        <p:spPr bwMode="auto">
          <a:xfrm>
            <a:off x="6443663" y="3716338"/>
            <a:ext cx="2555875" cy="2306637"/>
          </a:xfrm>
          <a:prstGeom prst="flowChart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100A0A"/>
                </a:solidFill>
              </a:rPr>
              <a:t>Муниципальные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Программы 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Красноэховского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сельского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поселения</a:t>
            </a:r>
          </a:p>
        </p:txBody>
      </p:sp>
      <p:sp>
        <p:nvSpPr>
          <p:cNvPr id="18437" name="AutoShape 14"/>
          <p:cNvSpPr>
            <a:spLocks noChangeArrowheads="1"/>
          </p:cNvSpPr>
          <p:nvPr/>
        </p:nvSpPr>
        <p:spPr bwMode="auto">
          <a:xfrm>
            <a:off x="6084888" y="404813"/>
            <a:ext cx="2808287" cy="2120900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100A0A"/>
                </a:solidFill>
              </a:rPr>
              <a:t>Основные направления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Бюджетной и налоговой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политики Красноэховского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сельского поселения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на 2022-2024 годы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(постановление от</a:t>
            </a:r>
          </a:p>
          <a:p>
            <a:pPr algn="ctr"/>
            <a:r>
              <a:rPr lang="ru-RU" altLang="ru-RU">
                <a:solidFill>
                  <a:srgbClr val="100A0A"/>
                </a:solidFill>
              </a:rPr>
              <a:t>31.08.2021г. № 72а) </a:t>
            </a:r>
          </a:p>
          <a:p>
            <a:pPr algn="ctr"/>
            <a:endParaRPr lang="ru-RU" altLang="ru-RU">
              <a:solidFill>
                <a:srgbClr val="100A0A"/>
              </a:solidFill>
            </a:endParaRPr>
          </a:p>
        </p:txBody>
      </p:sp>
      <p:sp>
        <p:nvSpPr>
          <p:cNvPr id="18438" name="AutoShape 15"/>
          <p:cNvSpPr>
            <a:spLocks noChangeArrowheads="1"/>
          </p:cNvSpPr>
          <p:nvPr/>
        </p:nvSpPr>
        <p:spPr bwMode="auto">
          <a:xfrm rot="-2122765">
            <a:off x="3035300" y="4564063"/>
            <a:ext cx="976313" cy="657225"/>
          </a:xfrm>
          <a:prstGeom prst="rightArrow">
            <a:avLst>
              <a:gd name="adj1" fmla="val 50000"/>
              <a:gd name="adj2" fmla="val 37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39" name="AutoShape 16"/>
          <p:cNvSpPr>
            <a:spLocks noChangeArrowheads="1"/>
          </p:cNvSpPr>
          <p:nvPr/>
        </p:nvSpPr>
        <p:spPr bwMode="auto">
          <a:xfrm rot="2296068">
            <a:off x="5416550" y="4346575"/>
            <a:ext cx="1152525" cy="647700"/>
          </a:xfrm>
          <a:prstGeom prst="leftArrow">
            <a:avLst>
              <a:gd name="adj1" fmla="val 50000"/>
              <a:gd name="adj2" fmla="val 444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40" name="AutoShape 17"/>
          <p:cNvSpPr>
            <a:spLocks noChangeArrowheads="1"/>
          </p:cNvSpPr>
          <p:nvPr/>
        </p:nvSpPr>
        <p:spPr bwMode="auto">
          <a:xfrm rot="2706627">
            <a:off x="3297238" y="1463675"/>
            <a:ext cx="1081087" cy="690563"/>
          </a:xfrm>
          <a:prstGeom prst="rightArrow">
            <a:avLst>
              <a:gd name="adj1" fmla="val 50000"/>
              <a:gd name="adj2" fmla="val 39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8441" name="AutoShape 18"/>
          <p:cNvSpPr>
            <a:spLocks noChangeArrowheads="1"/>
          </p:cNvSpPr>
          <p:nvPr/>
        </p:nvSpPr>
        <p:spPr bwMode="auto">
          <a:xfrm rot="-2693373">
            <a:off x="5148263" y="1628775"/>
            <a:ext cx="976312" cy="649288"/>
          </a:xfrm>
          <a:prstGeom prst="leftArrow">
            <a:avLst>
              <a:gd name="adj1" fmla="val 50000"/>
              <a:gd name="adj2" fmla="val 375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8913"/>
            <a:ext cx="7766050" cy="215900"/>
          </a:xfrm>
        </p:spPr>
        <p:txBody>
          <a:bodyPr/>
          <a:lstStyle/>
          <a:p>
            <a:endParaRPr lang="ru-RU" sz="8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20713"/>
            <a:ext cx="7386638" cy="5475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Е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Единый счет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Счет (совокупность счетов), открытый (открытых) Федеральному казначейству в учреждении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Центрального банка РФ отдельно по каждому бюджету бюджетной системы РФ для осуществления операций по кассовым поступлениям в бюджет и кассовым выплатам из бюджета</a:t>
            </a:r>
            <a:r>
              <a:rPr lang="ru-RU" sz="100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0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И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Источники финансирования дефицита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Средства, привлекаемые в бюджет для покрытия дефицита (кредиты банков, кредиты от других уровней бюджетов, кредиты финансовых международных организаций, ценные бумаги, иные источники).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К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Казенное учреждение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Государственное (муниципальное) учреждение, финансовое обеспечение деятельности которого осуществляется за счет средств соответствующего бюджета на основании бюджетной сметы.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Л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Лимиты бюджетных обязательств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Объем прав (в денежном выражении) по принятию и исполнению казенным учреждением бюджетных обязательств в текущем финансовом году и плановом периоде.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3375"/>
            <a:ext cx="7477125" cy="204788"/>
          </a:xfrm>
        </p:spPr>
        <p:txBody>
          <a:bodyPr/>
          <a:lstStyle/>
          <a:p>
            <a:endParaRPr lang="ru-RU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692150"/>
            <a:ext cx="7386638" cy="5403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М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Межбюджетные отношения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Взаимоотношения между публично-правовыми образованиями по вопросам осуществления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бюджетного процесса.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Межбюджетные трансферты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Средства, предоставляемые одним бюджетом бюджетной системы РФ другому бюджету.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Н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Непрограммные расходы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Расходные обязательства, не включенные в государственные программы.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О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Обоснование бюджетных ассигнований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Документ, содержащий информацию о бюджетных средствах в очередном финансовом году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(очередном финансовом году и плановом периоде).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22228B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Отчетный финансовый год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Год, предшествующий текущему финансовому году.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Очередной финансовый год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Год, следующий за текущим финансовым годом.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476250"/>
            <a:ext cx="7477125" cy="215900"/>
          </a:xfrm>
        </p:spPr>
        <p:txBody>
          <a:bodyPr/>
          <a:lstStyle/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765175"/>
            <a:ext cx="7386638" cy="53308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П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Плановый период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Два финансовых года, следующие за очередным финансовым годом</a:t>
            </a:r>
            <a:r>
              <a:rPr lang="ru-RU" sz="1200">
                <a:solidFill>
                  <a:srgbClr val="22228B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22228B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Получатель бюджетных средств (ПБС)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внебюджетным фондом, или находящееся в ведении ГРБС казенное учреждение, имеющий(ее)право на исполнение своих функций за счет средств соответствующего бюджета.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Профицит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Превышение доходов бюджета над его расходами.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Публично-правовое образование</a:t>
            </a:r>
          </a:p>
          <a:p>
            <a:pPr>
              <a:lnSpc>
                <a:spcPct val="80000"/>
              </a:lnSpc>
            </a:pPr>
            <a:r>
              <a:rPr lang="ru-RU" sz="1200" b="1">
                <a:solidFill>
                  <a:srgbClr val="FFFFFF"/>
                </a:solidFill>
              </a:rPr>
              <a:t>- </a:t>
            </a:r>
            <a:r>
              <a:rPr lang="ru-RU" sz="1200">
                <a:solidFill>
                  <a:srgbClr val="FFFFFF"/>
                </a:solidFill>
              </a:rPr>
              <a:t>Российская Федерация (федеральное государство) в целом;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- Субъекты РФ - республики, края, области, города федерального подчинения, автономные области, автономные округа;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- Муниципальные образования.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Публичные обязательства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Обязательства публично-правового образования, вытекающие из нормативных актов (законов,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постановлений, распоряжений и др.), перед населением, организациями, другими публично-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правовыми образованиями.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180975"/>
            <a:ext cx="7477125" cy="69850"/>
          </a:xfrm>
        </p:spPr>
        <p:txBody>
          <a:bodyPr/>
          <a:lstStyle/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7386638" cy="5648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Р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Распорядитель бюджетных средств (РБС)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Орган государственной власти (местного самоуправления), орган управления государственным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внебюджетным фондом, или казенное учреждение, наделенный (ое) правом распределять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полученные средства бюджета между подведомственными распорядителями и получателями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бюджетных средств.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Расходное обязательство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Обязанность публично-правового образования предоставить физическому или юридическому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лицу, иному уровню бюджета, международной организации средства из соответствующего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Бюджета.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Расходы бюджета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Выплачиваемые из бюджета денежные средства.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Реальный дефицит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Объем дефицита бюджета без учета поступления средств от продажи акций и иных форм участия в капитале, а также остатков бюджетных средств, являющихся собственными источникамифинансирования дефицита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С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Сводная бюджетная роспись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Документ, который составляется и ведется финансовым органом (органом управления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государственным внебюджетным фондом) в целях организации исполнения бюджета по расходам бюджета и источникам финансирования дефицита бюджета.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60350"/>
            <a:ext cx="7477125" cy="144463"/>
          </a:xfrm>
        </p:spPr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3525" y="476250"/>
            <a:ext cx="7386638" cy="56197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Т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Текущий финансовый год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Год, в котором осуществляется исполнение бюджета, составление и рассмотрение проекта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200">
                <a:solidFill>
                  <a:srgbClr val="FFFFFF"/>
                </a:solidFill>
              </a:rPr>
              <a:t>        бюджета на очередной финансовый год и плановый период.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У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Участники бюджетного процесса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Субъекты, осуществляющие деятельность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pPr>
              <a:lnSpc>
                <a:spcPct val="80000"/>
              </a:lnSpc>
            </a:pPr>
            <a:endParaRPr lang="ru-RU" sz="1200" b="1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Ф</a:t>
            </a:r>
          </a:p>
          <a:p>
            <a:pPr>
              <a:lnSpc>
                <a:spcPct val="80000"/>
              </a:lnSpc>
            </a:pPr>
            <a:endParaRPr lang="ru-RU" sz="1600" b="1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>
                <a:solidFill>
                  <a:schemeClr val="tx2"/>
                </a:solidFill>
              </a:rPr>
              <a:t>Финансовый орган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На федеральном уровне – Министерство финансов Российской Федерации. 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На уровне субъекта РФ – органы исполнительной власти субъектов РФ, осуществляющие составление и организацию исполнения бюджетов субъектов РФ (министерства финансов, департаменты финансов, управления финансов и др.). </a:t>
            </a:r>
          </a:p>
          <a:p>
            <a:pPr>
              <a:lnSpc>
                <a:spcPct val="80000"/>
              </a:lnSpc>
            </a:pPr>
            <a:r>
              <a:rPr lang="ru-RU" sz="1200">
                <a:solidFill>
                  <a:srgbClr val="FFFFFF"/>
                </a:solidFill>
              </a:rPr>
              <a:t>На местном уровне – органы (должностные лица) местных администраций, осуществляющие составление и организацию исполнения местных бюджетов (департаменты финансов, управления финансов, финансовые отделы и др.).</a:t>
            </a:r>
          </a:p>
          <a:p>
            <a:pPr>
              <a:lnSpc>
                <a:spcPct val="80000"/>
              </a:lnSpc>
            </a:pPr>
            <a:endParaRPr lang="ru-RU" sz="1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>
                <a:solidFill>
                  <a:srgbClr val="00FF00"/>
                </a:solidFill>
              </a:rPr>
              <a:t>СПАСИБО ЗА ВНИМАНИЕ</a:t>
            </a:r>
          </a:p>
        </p:txBody>
      </p:sp>
      <p:pic>
        <p:nvPicPr>
          <p:cNvPr id="47108" name="Picture 3" descr="\\Xeon\adm\Пугина\Бюджет для граждан 2017\картинки\97bcf21727201a130cb529af91b699d6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5513" y="1776413"/>
            <a:ext cx="4064000" cy="4073525"/>
          </a:xfr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12"/>
          <p:cNvSpPr>
            <a:spLocks noChangeArrowheads="1"/>
          </p:cNvSpPr>
          <p:nvPr/>
        </p:nvSpPr>
        <p:spPr bwMode="auto">
          <a:xfrm>
            <a:off x="539750" y="260350"/>
            <a:ext cx="7920038" cy="1296988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Проект бюджета на 2022 год и  плановый период 2023 и 2024 годов 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направлен на решение следующих ключевых задач:</a:t>
            </a:r>
          </a:p>
        </p:txBody>
      </p:sp>
      <p:sp>
        <p:nvSpPr>
          <p:cNvPr id="19458" name="AutoShape 13"/>
          <p:cNvSpPr>
            <a:spLocks noChangeArrowheads="1"/>
          </p:cNvSpPr>
          <p:nvPr/>
        </p:nvSpPr>
        <p:spPr bwMode="auto">
          <a:xfrm>
            <a:off x="611188" y="1700213"/>
            <a:ext cx="7848600" cy="936625"/>
          </a:xfrm>
          <a:prstGeom prst="flowChartAlternate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обеспечение устойчивости и сбалансированности бюджетной системы</a:t>
            </a:r>
          </a:p>
          <a:p>
            <a:pPr algn="ctr"/>
            <a:r>
              <a:rPr lang="ru-RU" altLang="ru-RU">
                <a:solidFill>
                  <a:srgbClr val="FFFFFF"/>
                </a:solidFill>
              </a:rPr>
              <a:t>в целях гарантированного исполнения действующих и принимаемых</a:t>
            </a:r>
          </a:p>
          <a:p>
            <a:pPr algn="ctr"/>
            <a:r>
              <a:rPr lang="ru-RU" altLang="ru-RU">
                <a:solidFill>
                  <a:srgbClr val="FFFFFF"/>
                </a:solidFill>
              </a:rPr>
              <a:t>расходных обязательств</a:t>
            </a:r>
          </a:p>
        </p:txBody>
      </p:sp>
      <p:sp>
        <p:nvSpPr>
          <p:cNvPr id="19459" name="AutoShape 14"/>
          <p:cNvSpPr>
            <a:spLocks noChangeArrowheads="1"/>
          </p:cNvSpPr>
          <p:nvPr/>
        </p:nvSpPr>
        <p:spPr bwMode="auto">
          <a:xfrm>
            <a:off x="684213" y="2781300"/>
            <a:ext cx="7775575" cy="609600"/>
          </a:xfrm>
          <a:prstGeom prst="flowChartAlternateProcess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повышение эффективности бюджетной политики, в том числе за счет</a:t>
            </a:r>
          </a:p>
          <a:p>
            <a:pPr algn="ctr"/>
            <a:r>
              <a:rPr lang="ru-RU" altLang="ru-RU">
                <a:solidFill>
                  <a:srgbClr val="FFFFFF"/>
                </a:solidFill>
              </a:rPr>
              <a:t>роста эффективности бюджетных расходов</a:t>
            </a:r>
          </a:p>
        </p:txBody>
      </p:sp>
      <p:sp>
        <p:nvSpPr>
          <p:cNvPr id="19460" name="AutoShape 15"/>
          <p:cNvSpPr>
            <a:spLocks noChangeArrowheads="1"/>
          </p:cNvSpPr>
          <p:nvPr/>
        </p:nvSpPr>
        <p:spPr bwMode="auto">
          <a:xfrm>
            <a:off x="684213" y="3716338"/>
            <a:ext cx="7775575" cy="609600"/>
          </a:xfrm>
          <a:prstGeom prst="flowChartAlternateProcess">
            <a:avLst/>
          </a:prstGeom>
          <a:solidFill>
            <a:srgbClr val="99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соответствие финансовых возможностей поселения ключевым</a:t>
            </a:r>
          </a:p>
          <a:p>
            <a:pPr algn="ctr"/>
            <a:r>
              <a:rPr lang="ru-RU" altLang="ru-RU">
                <a:solidFill>
                  <a:srgbClr val="FFFFFF"/>
                </a:solidFill>
              </a:rPr>
              <a:t>направлениям развития</a:t>
            </a:r>
          </a:p>
        </p:txBody>
      </p:sp>
      <p:sp>
        <p:nvSpPr>
          <p:cNvPr id="19461" name="AutoShape 16"/>
          <p:cNvSpPr>
            <a:spLocks noChangeArrowheads="1"/>
          </p:cNvSpPr>
          <p:nvPr/>
        </p:nvSpPr>
        <p:spPr bwMode="auto">
          <a:xfrm>
            <a:off x="684213" y="4652963"/>
            <a:ext cx="7775575" cy="609600"/>
          </a:xfrm>
          <a:prstGeom prst="flowChartAlternateProcess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Повышение роли бюджетной политики для поддержки </a:t>
            </a:r>
          </a:p>
          <a:p>
            <a:pPr algn="ctr"/>
            <a:r>
              <a:rPr lang="ru-RU" altLang="ru-RU">
                <a:solidFill>
                  <a:srgbClr val="FFFFFF"/>
                </a:solidFill>
              </a:rPr>
              <a:t>экономического роста</a:t>
            </a:r>
            <a:r>
              <a:rPr lang="ru-RU" alt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462" name="AutoShape 17"/>
          <p:cNvSpPr>
            <a:spLocks noChangeArrowheads="1"/>
          </p:cNvSpPr>
          <p:nvPr/>
        </p:nvSpPr>
        <p:spPr bwMode="auto">
          <a:xfrm>
            <a:off x="684213" y="5589588"/>
            <a:ext cx="7775575" cy="754062"/>
          </a:xfrm>
          <a:prstGeom prst="flowChartAlternateProcess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rgbClr val="FFFFFF"/>
                </a:solidFill>
              </a:rPr>
              <a:t>Повышение прозрачности и открытости бюджетного процесса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0">
                <a:solidFill>
                  <a:srgbClr val="00FF00"/>
                </a:solidFill>
              </a:rPr>
              <a:t>Основные параметры проекта </a:t>
            </a:r>
            <a:br>
              <a:rPr lang="ru-RU" sz="2400" b="0">
                <a:solidFill>
                  <a:srgbClr val="00FF00"/>
                </a:solidFill>
              </a:rPr>
            </a:br>
            <a:r>
              <a:rPr lang="ru-RU" sz="2400" b="0">
                <a:solidFill>
                  <a:srgbClr val="00FF00"/>
                </a:solidFill>
              </a:rPr>
              <a:t>бюджета МО п.Красное Эхо (сельское поселение) на 2022 год и плановый период 2023 и 2024 годов (тыс.руб.)</a:t>
            </a:r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>
            <p:ph idx="4294967295"/>
          </p:nvPr>
        </p:nvGraphicFramePr>
        <p:xfrm>
          <a:off x="250825" y="1628775"/>
          <a:ext cx="7377113" cy="5053350"/>
        </p:xfrm>
        <a:graphic>
          <a:graphicData uri="http://schemas.openxmlformats.org/drawingml/2006/table">
            <a:tbl>
              <a:tblPr/>
              <a:tblGrid>
                <a:gridCol w="2078038"/>
                <a:gridCol w="1744662"/>
                <a:gridCol w="1744663"/>
                <a:gridCol w="1809750"/>
              </a:tblGrid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Показатель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 План на 202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2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год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План на 2023 год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cs typeface="Arial" charset="0"/>
                        </a:rPr>
                        <a:t>План на 2024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 год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1. Доходы всего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15 044,1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11 839,0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11 847,1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 из них: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Налоговые и неналоговые доходы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5 876,0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6 700,0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6 911,0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 Безвозмездные поступления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9 168,1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5 139,0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4 936,1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 в том числе дотация на выравнивание бюджетной обеспеченности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3 998,0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3 174,0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2 963,0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2. Расходы всего 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15 044,1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11 839,0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11 847,1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Cyr" pitchFamily="34" charset="0"/>
                          <a:cs typeface="Arial" charset="0"/>
                        </a:rPr>
                        <a:t> 3. Дефицит (-), профицит (+)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Arial" charset="0"/>
                        </a:rPr>
                        <a:t> 0</a:t>
                      </a:r>
                    </a:p>
                  </a:txBody>
                  <a:tcPr marT="45723" marB="4572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rgbClr val="FF99FF"/>
          </a:solidFill>
        </p:spPr>
        <p:txBody>
          <a:bodyPr/>
          <a:lstStyle/>
          <a:p>
            <a:r>
              <a:rPr lang="ru-RU" altLang="ru-RU" sz="2400" b="0">
                <a:solidFill>
                  <a:schemeClr val="tx1"/>
                </a:solidFill>
              </a:rPr>
              <a:t>Структура налоговых доходов бюджета МО п. Красное Эхо (сельское поселение) в 2022 году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3770219"/>
              </p:ext>
            </p:extLst>
          </p:nvPr>
        </p:nvGraphicFramePr>
        <p:xfrm>
          <a:off x="736600" y="1898650"/>
          <a:ext cx="7756525" cy="3970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88925"/>
            <a:ext cx="7923212" cy="1081088"/>
          </a:xfrm>
          <a:solidFill>
            <a:srgbClr val="FF99FF"/>
          </a:solidFill>
        </p:spPr>
        <p:txBody>
          <a:bodyPr/>
          <a:lstStyle/>
          <a:p>
            <a:r>
              <a:rPr lang="ru-RU" sz="2400" b="0">
                <a:solidFill>
                  <a:srgbClr val="0033CC"/>
                </a:solidFill>
              </a:rPr>
              <a:t>Динамика</a:t>
            </a:r>
            <a:r>
              <a:rPr lang="ru-RU" sz="2400" b="0">
                <a:solidFill>
                  <a:srgbClr val="CC3300"/>
                </a:solidFill>
              </a:rPr>
              <a:t> собственных доходов </a:t>
            </a:r>
            <a:r>
              <a:rPr lang="ru-RU" sz="2400" b="0">
                <a:solidFill>
                  <a:srgbClr val="0033CC"/>
                </a:solidFill>
              </a:rPr>
              <a:t>бюджета МО </a:t>
            </a:r>
            <a:br>
              <a:rPr lang="ru-RU" sz="2400" b="0">
                <a:solidFill>
                  <a:srgbClr val="0033CC"/>
                </a:solidFill>
              </a:rPr>
            </a:br>
            <a:r>
              <a:rPr lang="ru-RU" sz="2400" b="0">
                <a:solidFill>
                  <a:srgbClr val="0033CC"/>
                </a:solidFill>
              </a:rPr>
              <a:t>п. Красное Эхо (сельское поселение)</a:t>
            </a:r>
          </a:p>
        </p:txBody>
      </p:sp>
      <p:graphicFrame>
        <p:nvGraphicFramePr>
          <p:cNvPr id="3" name="Object 3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509334261"/>
              </p:ext>
            </p:extLst>
          </p:nvPr>
        </p:nvGraphicFramePr>
        <p:xfrm>
          <a:off x="517525" y="1603375"/>
          <a:ext cx="7889875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6948488" y="1916113"/>
            <a:ext cx="1079500" cy="433387"/>
          </a:xfrm>
          <a:prstGeom prst="wedgeRectCallout">
            <a:avLst>
              <a:gd name="adj1" fmla="val 15296"/>
              <a:gd name="adj2" fmla="val 11886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/>
              <a:t>Млн. руб.</a:t>
            </a:r>
          </a:p>
          <a:p>
            <a:pPr algn="ctr"/>
            <a:endParaRPr lang="ru-RU" altLang="ru-RU" sz="1400" b="1"/>
          </a:p>
        </p:txBody>
      </p:sp>
      <p:sp>
        <p:nvSpPr>
          <p:cNvPr id="2" name="TextBox 1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000" b="0">
                <a:solidFill>
                  <a:srgbClr val="FFFFFF"/>
                </a:solidFill>
                <a:latin typeface="Albertus Extra Bold"/>
              </a:rPr>
              <a:t>ДИНАМИКА ДОХОДОВ БЮДЖЕТА МУНИЦИПАЛЬНОГО ОБРАЗОВАНИЯ ПОСЕЛОК КРАСНОЕ ЭХО (СЕЛЬСКОЕ ПОСЕЛЕНИЕ) В 2022-2024Г.Г</a:t>
            </a:r>
            <a:r>
              <a:rPr lang="ru-RU" sz="3200" b="0">
                <a:solidFill>
                  <a:srgbClr val="FFFFFF"/>
                </a:solidFill>
                <a:latin typeface="Albertus Extra Bold"/>
              </a:rPr>
              <a:t>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33196932"/>
              </p:ext>
            </p:extLst>
          </p:nvPr>
        </p:nvGraphicFramePr>
        <p:xfrm>
          <a:off x="323528" y="1412776"/>
          <a:ext cx="8593138" cy="496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036496" cy="609329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FFFFFF"/>
                </a:solidFill>
                <a:latin typeface="Albertus Extra Bold"/>
              </a:rPr>
              <a:t>Объем налоговых и неналоговых доходов бюджета МО п. Красное Эхо (сельское поселение) в 2022 году составит 5627,0 тыс. рублей</a:t>
            </a:r>
          </a:p>
          <a:p>
            <a:pPr>
              <a:buFont typeface="Wingdings" pitchFamily="2" charset="2"/>
              <a:buNone/>
            </a:pPr>
            <a:endParaRPr lang="ru-RU" altLang="ru-RU" sz="1800" b="1" dirty="0">
              <a:solidFill>
                <a:srgbClr val="0033CC"/>
              </a:solidFill>
              <a:latin typeface="Albertus Extra Bold"/>
            </a:endParaRPr>
          </a:p>
        </p:txBody>
      </p:sp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3995738" y="908050"/>
            <a:ext cx="4824412" cy="433388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bg2"/>
                </a:solidFill>
              </a:rPr>
              <a:t>Налог на</a:t>
            </a:r>
            <a:r>
              <a:rPr lang="ru-RU" altLang="ru-RU"/>
              <a:t> </a:t>
            </a:r>
            <a:r>
              <a:rPr lang="ru-RU" altLang="ru-RU">
                <a:solidFill>
                  <a:schemeClr val="bg2"/>
                </a:solidFill>
              </a:rPr>
              <a:t>доходы</a:t>
            </a:r>
            <a:r>
              <a:rPr lang="ru-RU" altLang="ru-RU"/>
              <a:t> </a:t>
            </a:r>
            <a:r>
              <a:rPr lang="ru-RU" altLang="ru-RU">
                <a:solidFill>
                  <a:schemeClr val="bg2"/>
                </a:solidFill>
              </a:rPr>
              <a:t>физических лиц – 1820,0</a:t>
            </a:r>
          </a:p>
        </p:txBody>
      </p:sp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3995738" y="1557338"/>
            <a:ext cx="4752975" cy="431800"/>
          </a:xfrm>
          <a:prstGeom prst="flowChartAlternateProcess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bg2"/>
                </a:solidFill>
              </a:rPr>
              <a:t>Государственная пошлина–65,0</a:t>
            </a:r>
          </a:p>
        </p:txBody>
      </p:sp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3995738" y="2276475"/>
            <a:ext cx="4752975" cy="431800"/>
          </a:xfrm>
          <a:prstGeom prst="flowChartAlternateProcess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>
                <a:solidFill>
                  <a:schemeClr val="bg2"/>
                </a:solidFill>
              </a:rPr>
              <a:t>Налоги на имущество – 3736,0</a:t>
            </a: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3995738" y="3644900"/>
            <a:ext cx="4681537" cy="433388"/>
          </a:xfrm>
          <a:prstGeom prst="flowChartAlternateProcess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dirty="0">
                <a:solidFill>
                  <a:schemeClr val="bg2"/>
                </a:solidFill>
              </a:rPr>
              <a:t>Неналоговые доходы – 249,0</a:t>
            </a: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 rot="-2455135">
            <a:off x="935038" y="1050925"/>
            <a:ext cx="1943100" cy="5472113"/>
          </a:xfrm>
          <a:prstGeom prst="curvedRightArrow">
            <a:avLst>
              <a:gd name="adj1" fmla="val 56324"/>
              <a:gd name="adj2" fmla="val 112647"/>
              <a:gd name="adj3" fmla="val 33333"/>
            </a:avLst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067175" y="2924175"/>
            <a:ext cx="4608513" cy="40862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Единый сельскохозяйственный налог-6,0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288925"/>
            <a:ext cx="7923212" cy="1081088"/>
          </a:xfrm>
          <a:solidFill>
            <a:srgbClr val="FF99FF"/>
          </a:solidFill>
        </p:spPr>
        <p:txBody>
          <a:bodyPr/>
          <a:lstStyle/>
          <a:p>
            <a:r>
              <a:rPr lang="ru-RU" sz="2400" b="0">
                <a:solidFill>
                  <a:srgbClr val="0033CC"/>
                </a:solidFill>
              </a:rPr>
              <a:t>Динамика</a:t>
            </a:r>
            <a:r>
              <a:rPr lang="ru-RU" sz="2400" b="0">
                <a:solidFill>
                  <a:srgbClr val="CC3300"/>
                </a:solidFill>
              </a:rPr>
              <a:t> безвозмездных поступлений </a:t>
            </a:r>
            <a:r>
              <a:rPr lang="ru-RU" sz="2400" b="0">
                <a:solidFill>
                  <a:srgbClr val="0000FF"/>
                </a:solidFill>
              </a:rPr>
              <a:t>в</a:t>
            </a:r>
            <a:r>
              <a:rPr lang="ru-RU" sz="2400" b="0">
                <a:solidFill>
                  <a:srgbClr val="CC3300"/>
                </a:solidFill>
              </a:rPr>
              <a:t> </a:t>
            </a:r>
            <a:r>
              <a:rPr lang="ru-RU" sz="2400" b="0">
                <a:solidFill>
                  <a:srgbClr val="0033CC"/>
                </a:solidFill>
              </a:rPr>
              <a:t>бюджет МО п. Красное Эхо (сельское поселение) 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2750340036"/>
              </p:ext>
            </p:extLst>
          </p:nvPr>
        </p:nvGraphicFramePr>
        <p:xfrm>
          <a:off x="527050" y="1779588"/>
          <a:ext cx="75946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3" name="AutoShape 12"/>
          <p:cNvSpPr>
            <a:spLocks noChangeArrowheads="1"/>
          </p:cNvSpPr>
          <p:nvPr/>
        </p:nvSpPr>
        <p:spPr bwMode="auto">
          <a:xfrm>
            <a:off x="6948488" y="1916113"/>
            <a:ext cx="1079500" cy="433387"/>
          </a:xfrm>
          <a:prstGeom prst="wedgeRectCallout">
            <a:avLst>
              <a:gd name="adj1" fmla="val 15296"/>
              <a:gd name="adj2" fmla="val 118866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</a:rPr>
              <a:t>Млн. руб.</a:t>
            </a:r>
          </a:p>
          <a:p>
            <a:pPr algn="ctr"/>
            <a:endParaRPr lang="ru-RU" altLang="ru-RU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чение">
  <a:themeElements>
    <a:clrScheme name="Течение 6">
      <a:dk1>
        <a:srgbClr val="5E4444"/>
      </a:dk1>
      <a:lt1>
        <a:srgbClr val="F7F3F3"/>
      </a:lt1>
      <a:dk2>
        <a:srgbClr val="8A6362"/>
      </a:dk2>
      <a:lt2>
        <a:srgbClr val="D8C1BA"/>
      </a:lt2>
      <a:accent1>
        <a:srgbClr val="CC6600"/>
      </a:accent1>
      <a:accent2>
        <a:srgbClr val="C16059"/>
      </a:accent2>
      <a:accent3>
        <a:srgbClr val="C4B7B7"/>
      </a:accent3>
      <a:accent4>
        <a:srgbClr val="D3D0D0"/>
      </a:accent4>
      <a:accent5>
        <a:srgbClr val="E2B8AA"/>
      </a:accent5>
      <a:accent6>
        <a:srgbClr val="AF5650"/>
      </a:accent6>
      <a:hlink>
        <a:srgbClr val="FFCC00"/>
      </a:hlink>
      <a:folHlink>
        <a:srgbClr val="CBB557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Кимоно">
  <a:themeElements>
    <a:clrScheme name="Кимоно 5">
      <a:dk1>
        <a:srgbClr val="2F1311"/>
      </a:dk1>
      <a:lt1>
        <a:srgbClr val="7A9C7C"/>
      </a:lt1>
      <a:dk2>
        <a:srgbClr val="FBEBC3"/>
      </a:dk2>
      <a:lt2>
        <a:srgbClr val="3C503D"/>
      </a:lt2>
      <a:accent1>
        <a:srgbClr val="D5B781"/>
      </a:accent1>
      <a:accent2>
        <a:srgbClr val="C16059"/>
      </a:accent2>
      <a:accent3>
        <a:srgbClr val="BECBBF"/>
      </a:accent3>
      <a:accent4>
        <a:srgbClr val="270E0D"/>
      </a:accent4>
      <a:accent5>
        <a:srgbClr val="E7D8C1"/>
      </a:accent5>
      <a:accent6>
        <a:srgbClr val="AF5650"/>
      </a:accent6>
      <a:hlink>
        <a:srgbClr val="F0B854"/>
      </a:hlink>
      <a:folHlink>
        <a:srgbClr val="DC893E"/>
      </a:folHlink>
    </a:clrScheme>
    <a:fontScheme name="Кимон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1217</TotalTime>
  <Words>1813</Words>
  <Application>Microsoft Office PowerPoint</Application>
  <PresentationFormat>Экран (4:3)</PresentationFormat>
  <Paragraphs>331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Течение</vt:lpstr>
      <vt:lpstr>Кимоно</vt:lpstr>
      <vt:lpstr>Диаграмма Microsoft Excel</vt:lpstr>
      <vt:lpstr>ПРОЕКТ БЮДЖЕТА МУНИЦИПАЛЬНОГО ОБРАЗОВАНИЯ ПОСЕЛОК КРАСНОЕ ЭХО (СЕЛЬСКОЕ ПОСЕЛЕНИЕ)  НА 2022 ГОД  И  ПЛАНОВЫЙ ПЕРИОД 2023-2024 ГОДОВ</vt:lpstr>
      <vt:lpstr>Презентация PowerPoint</vt:lpstr>
      <vt:lpstr>Презентация PowerPoint</vt:lpstr>
      <vt:lpstr>Основные параметры проекта  бюджета МО п.Красное Эхо (сельское поселение) на 2022 год и плановый период 2023 и 2024 годов (тыс.руб.)</vt:lpstr>
      <vt:lpstr>Структура налоговых доходов бюджета МО п. Красное Эхо (сельское поселение) в 2022 году</vt:lpstr>
      <vt:lpstr>Динамика собственных доходов бюджета МО  п. Красное Эхо (сельское поселение)</vt:lpstr>
      <vt:lpstr>ДИНАМИКА ДОХОДОВ БЮДЖЕТА МУНИЦИПАЛЬНОГО ОБРАЗОВАНИЯ ПОСЕЛОК КРАСНОЕ ЭХО (СЕЛЬСКОЕ ПОСЕЛЕНИЕ) В 2022-2024Г.Г.</vt:lpstr>
      <vt:lpstr>Презентация PowerPoint</vt:lpstr>
      <vt:lpstr>Динамика безвозмездных поступлений в бюджет МО п. Красное Эхо (сельское поселение) </vt:lpstr>
      <vt:lpstr>  Структура расходов бюджета Красноэховского  сельского поселения в 2022 году – 15 044,1 тыс. рублей </vt:lpstr>
      <vt:lpstr>Динамика расходов бюджета муниципального образования поселок Красное Эхо (сельское поселение) на реализацию областных и муниципальных целевых программ </vt:lpstr>
      <vt:lpstr>Структура расходов бюджета МО п. Красное Эхо (сельское поселение) на социально-культурную сферу в 2022 году </vt:lpstr>
      <vt:lpstr>Динамика расходов бюджета МО п. Красное Эхо (сельское поселение)на культуру, кинематографию </vt:lpstr>
      <vt:lpstr>Культура и кинематография</vt:lpstr>
      <vt:lpstr>КОНТАКТЫ:</vt:lpstr>
      <vt:lpstr> СЛОВАРЬ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-=:=-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БОКОВСКОГО СЕЛЬСКОГО ПОСЕЛЕНИЯ  НА 2014-2016 ГОДЫ</dc:title>
  <dc:creator>Боковское С/П</dc:creator>
  <cp:lastModifiedBy>Иван</cp:lastModifiedBy>
  <cp:revision>127</cp:revision>
  <dcterms:created xsi:type="dcterms:W3CDTF">2014-05-12T08:21:05Z</dcterms:created>
  <dcterms:modified xsi:type="dcterms:W3CDTF">2022-02-22T12:38:16Z</dcterms:modified>
</cp:coreProperties>
</file>